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58" r:id="rId4"/>
    <p:sldId id="259" r:id="rId5"/>
    <p:sldId id="260" r:id="rId6"/>
    <p:sldId id="283" r:id="rId7"/>
    <p:sldId id="286" r:id="rId8"/>
    <p:sldId id="285" r:id="rId9"/>
    <p:sldId id="263" r:id="rId10"/>
    <p:sldId id="273" r:id="rId11"/>
    <p:sldId id="274" r:id="rId12"/>
    <p:sldId id="275" r:id="rId13"/>
    <p:sldId id="276" r:id="rId14"/>
    <p:sldId id="277" r:id="rId15"/>
    <p:sldId id="278" r:id="rId16"/>
    <p:sldId id="287" r:id="rId17"/>
    <p:sldId id="288" r:id="rId18"/>
    <p:sldId id="289" r:id="rId19"/>
    <p:sldId id="290" r:id="rId20"/>
    <p:sldId id="291" r:id="rId21"/>
    <p:sldId id="292" r:id="rId22"/>
    <p:sldId id="293" r:id="rId23"/>
    <p:sldId id="294" r:id="rId24"/>
    <p:sldId id="295" r:id="rId25"/>
    <p:sldId id="296" r:id="rId26"/>
    <p:sldId id="297" r:id="rId27"/>
    <p:sldId id="298" r:id="rId28"/>
    <p:sldId id="299" r:id="rId29"/>
    <p:sldId id="300" r:id="rId30"/>
    <p:sldId id="301" r:id="rId31"/>
    <p:sldId id="279"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0" autoAdjust="0"/>
    <p:restoredTop sz="94660"/>
  </p:normalViewPr>
  <p:slideViewPr>
    <p:cSldViewPr snapToGrid="0">
      <p:cViewPr varScale="1">
        <p:scale>
          <a:sx n="85" d="100"/>
          <a:sy n="85" d="100"/>
        </p:scale>
        <p:origin x="96" y="13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u diapozitiv">
    <p:spTree>
      <p:nvGrpSpPr>
        <p:cNvPr id="1" name=""/>
        <p:cNvGrpSpPr/>
        <p:nvPr/>
      </p:nvGrpSpPr>
      <p:grpSpPr>
        <a:xfrm>
          <a:off x="0" y="0"/>
          <a:ext cx="0" cy="0"/>
          <a:chOff x="0" y="0"/>
          <a:chExt cx="0" cy="0"/>
        </a:xfrm>
      </p:grpSpPr>
      <p:sp>
        <p:nvSpPr>
          <p:cNvPr id="16" name="Rectangle 15"/>
          <p:cNvSpPr/>
          <p:nvPr/>
        </p:nvSpPr>
        <p:spPr>
          <a:xfrm>
            <a:off x="2"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1" y="1267730"/>
            <a:ext cx="9576261"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2"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2"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1"/>
            <a:ext cx="1691641"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7"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ro-RO" smtClean="0"/>
              <a:t>Clic pentru editare stil titlu</a:t>
            </a:r>
            <a:endParaRPr lang="en-US" dirty="0"/>
          </a:p>
        </p:txBody>
      </p:sp>
      <p:sp>
        <p:nvSpPr>
          <p:cNvPr id="3" name="Subtitle 2"/>
          <p:cNvSpPr>
            <a:spLocks noGrp="1"/>
          </p:cNvSpPr>
          <p:nvPr>
            <p:ph type="subTitle" idx="1"/>
          </p:nvPr>
        </p:nvSpPr>
        <p:spPr>
          <a:xfrm>
            <a:off x="1562100" y="4682063"/>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smtClean="0"/>
              <a:t>Clic pentru a edita stilul de subtitlu</a:t>
            </a:r>
            <a:endParaRPr lang="en-US" dirty="0"/>
          </a:p>
        </p:txBody>
      </p:sp>
      <p:sp>
        <p:nvSpPr>
          <p:cNvPr id="20" name="Date Placeholder 19"/>
          <p:cNvSpPr>
            <a:spLocks noGrp="1"/>
          </p:cNvSpPr>
          <p:nvPr>
            <p:ph type="dt" sz="half" idx="10"/>
          </p:nvPr>
        </p:nvSpPr>
        <p:spPr>
          <a:xfrm>
            <a:off x="5318762" y="1341256"/>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pPr/>
              <a:t>2/11/2019</a:t>
            </a:fld>
            <a:endParaRPr lang="en-US" dirty="0"/>
          </a:p>
        </p:txBody>
      </p:sp>
      <p:sp>
        <p:nvSpPr>
          <p:cNvPr id="21" name="Footer Placeholder 20"/>
          <p:cNvSpPr>
            <a:spLocks noGrp="1"/>
          </p:cNvSpPr>
          <p:nvPr>
            <p:ph type="ftr" sz="quarter" idx="11"/>
          </p:nvPr>
        </p:nvSpPr>
        <p:spPr>
          <a:xfrm>
            <a:off x="1453895"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20"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smtClean="0"/>
              <a:t>Clic pentru editare stil titlu</a:t>
            </a:r>
            <a:endParaRPr lang="en-US" dirty="0"/>
          </a:p>
        </p:txBody>
      </p:sp>
      <p:sp>
        <p:nvSpPr>
          <p:cNvPr id="3" name="Vertical Text Placeholder 2"/>
          <p:cNvSpPr>
            <a:spLocks noGrp="1"/>
          </p:cNvSpPr>
          <p:nvPr>
            <p:ph type="body" orient="vert" idx="1"/>
          </p:nvPr>
        </p:nvSpPr>
        <p:spPr/>
        <p:txBody>
          <a:bodyPr vert="eaVer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pPr/>
              <a:t>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1" cy="5257800"/>
          </a:xfrm>
        </p:spPr>
        <p:txBody>
          <a:bodyPr vert="eaVert"/>
          <a:lstStyle/>
          <a:p>
            <a:r>
              <a:rPr lang="ro-RO" smtClean="0"/>
              <a:t>Clic pentru editare stil titlu</a:t>
            </a:r>
            <a:endParaRPr lang="en-US" dirty="0"/>
          </a:p>
        </p:txBody>
      </p:sp>
      <p:sp>
        <p:nvSpPr>
          <p:cNvPr id="3" name="Vertical Text Placeholder 2"/>
          <p:cNvSpPr>
            <a:spLocks noGrp="1"/>
          </p:cNvSpPr>
          <p:nvPr>
            <p:ph type="body" orient="vert" idx="1"/>
          </p:nvPr>
        </p:nvSpPr>
        <p:spPr>
          <a:xfrm>
            <a:off x="838202" y="762000"/>
            <a:ext cx="8077200" cy="5257800"/>
          </a:xfrm>
        </p:spPr>
        <p:txBody>
          <a:bodyPr vert="eaVer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pPr/>
              <a:t>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smtClean="0"/>
              <a:t>Clic pentru editare stil titlu</a:t>
            </a:r>
            <a:endParaRPr lang="en-US" dirty="0"/>
          </a:p>
        </p:txBody>
      </p:sp>
      <p:sp>
        <p:nvSpPr>
          <p:cNvPr id="3" name="Content Placeholder 2"/>
          <p:cNvSpPr>
            <a:spLocks noGrp="1"/>
          </p:cNvSpPr>
          <p:nvPr>
            <p:ph idx="1"/>
          </p:nvPr>
        </p:nvSpPr>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pPr/>
              <a:t>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ntet secțiune">
    <p:spTree>
      <p:nvGrpSpPr>
        <p:cNvPr id="1" name=""/>
        <p:cNvGrpSpPr/>
        <p:nvPr/>
      </p:nvGrpSpPr>
      <p:grpSpPr>
        <a:xfrm>
          <a:off x="0" y="0"/>
          <a:ext cx="0" cy="0"/>
          <a:chOff x="0" y="0"/>
          <a:chExt cx="0" cy="0"/>
        </a:xfrm>
      </p:grpSpPr>
      <p:sp>
        <p:nvSpPr>
          <p:cNvPr id="16" name="Rectangle 15"/>
          <p:cNvSpPr/>
          <p:nvPr/>
        </p:nvSpPr>
        <p:spPr>
          <a:xfrm>
            <a:off x="11785"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1" y="1267730"/>
            <a:ext cx="9576261"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2"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2"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1"/>
            <a:ext cx="1691641"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ro-RO" smtClean="0"/>
              <a:t>Clic pentru editare stil titlu</a:t>
            </a:r>
            <a:endParaRPr lang="en-US" dirty="0"/>
          </a:p>
        </p:txBody>
      </p:sp>
      <p:sp>
        <p:nvSpPr>
          <p:cNvPr id="3" name="Text Placeholder 2"/>
          <p:cNvSpPr>
            <a:spLocks noGrp="1"/>
          </p:cNvSpPr>
          <p:nvPr>
            <p:ph type="body" idx="1"/>
          </p:nvPr>
        </p:nvSpPr>
        <p:spPr>
          <a:xfrm>
            <a:off x="1563625"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smtClean="0"/>
              <a:t>Clic pentru editare stiluri text Coordonator</a:t>
            </a:r>
          </a:p>
        </p:txBody>
      </p:sp>
      <p:sp>
        <p:nvSpPr>
          <p:cNvPr id="4" name="Date Placeholder 3"/>
          <p:cNvSpPr>
            <a:spLocks noGrp="1"/>
          </p:cNvSpPr>
          <p:nvPr>
            <p:ph type="dt" sz="half" idx="10"/>
          </p:nvPr>
        </p:nvSpPr>
        <p:spPr>
          <a:xfrm>
            <a:off x="5321809"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pPr/>
              <a:t>2/11/2019</a:t>
            </a:fld>
            <a:endParaRPr lang="en-US" dirty="0"/>
          </a:p>
        </p:txBody>
      </p:sp>
      <p:sp>
        <p:nvSpPr>
          <p:cNvPr id="5" name="Footer Placeholder 4"/>
          <p:cNvSpPr>
            <a:spLocks noGrp="1"/>
          </p:cNvSpPr>
          <p:nvPr>
            <p:ph type="ftr" sz="quarter" idx="11"/>
          </p:nvPr>
        </p:nvSpPr>
        <p:spPr>
          <a:xfrm>
            <a:off x="1453898"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5" cy="228600"/>
          </a:xfrm>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o-RO" smtClean="0"/>
              <a:t>Clic pentru editare stil titlu</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pPr/>
              <a:t>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smtClean="0"/>
              <a:t>Clic pentru editare stil titlu</a:t>
            </a:r>
            <a:endParaRPr lang="en-US" dirty="0"/>
          </a:p>
        </p:txBody>
      </p:sp>
      <p:sp>
        <p:nvSpPr>
          <p:cNvPr id="3" name="Text Placeholder 2"/>
          <p:cNvSpPr>
            <a:spLocks noGrp="1"/>
          </p:cNvSpPr>
          <p:nvPr>
            <p:ph type="body" idx="1"/>
          </p:nvPr>
        </p:nvSpPr>
        <p:spPr>
          <a:xfrm>
            <a:off x="1069849"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4" name="Content Placeholder 3"/>
          <p:cNvSpPr>
            <a:spLocks noGrp="1"/>
          </p:cNvSpPr>
          <p:nvPr>
            <p:ph sz="half" idx="2"/>
          </p:nvPr>
        </p:nvSpPr>
        <p:spPr>
          <a:xfrm>
            <a:off x="1069849"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5" name="Text Placeholder 4"/>
          <p:cNvSpPr>
            <a:spLocks noGrp="1"/>
          </p:cNvSpPr>
          <p:nvPr>
            <p:ph type="body" sz="quarter" idx="3"/>
          </p:nvPr>
        </p:nvSpPr>
        <p:spPr>
          <a:xfrm>
            <a:off x="6373369"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6" name="Content Placeholder 5"/>
          <p:cNvSpPr>
            <a:spLocks noGrp="1"/>
          </p:cNvSpPr>
          <p:nvPr>
            <p:ph sz="quarter" idx="4"/>
          </p:nvPr>
        </p:nvSpPr>
        <p:spPr>
          <a:xfrm>
            <a:off x="6373369"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pPr/>
              <a:t>2/11/2019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smtClean="0"/>
              <a:t>Clic pentru editare stil titlu</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pPr/>
              <a:t>2/11/2019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pPr/>
              <a:t>2/11/2019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ținut cu legendă">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ro-RO" smtClean="0"/>
              <a:t>Clic pentru editare stil titlu</a:t>
            </a:r>
            <a:endParaRPr lang="en-US" dirty="0"/>
          </a:p>
        </p:txBody>
      </p:sp>
      <p:sp>
        <p:nvSpPr>
          <p:cNvPr id="3" name="Content Placeholder 2"/>
          <p:cNvSpPr>
            <a:spLocks noGrp="1"/>
          </p:cNvSpPr>
          <p:nvPr>
            <p:ph idx="1"/>
          </p:nvPr>
        </p:nvSpPr>
        <p:spPr>
          <a:xfrm>
            <a:off x="685802"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8" name="Date Placeholder 7"/>
          <p:cNvSpPr>
            <a:spLocks noGrp="1"/>
          </p:cNvSpPr>
          <p:nvPr>
            <p:ph type="dt" sz="half" idx="10"/>
          </p:nvPr>
        </p:nvSpPr>
        <p:spPr/>
        <p:txBody>
          <a:bodyPr/>
          <a:lstStyle/>
          <a:p>
            <a:fld id="{FD0B8D63-E026-4E54-B301-C824E1BD14F3}" type="datetimeFigureOut">
              <a:rPr lang="en-US" dirty="0"/>
              <a:pPr/>
              <a:t>2/11/2019</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9"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8"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ine cu legendă">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1" y="603504"/>
            <a:ext cx="2432304" cy="1645920"/>
          </a:xfrm>
        </p:spPr>
        <p:txBody>
          <a:bodyPr anchor="b">
            <a:noAutofit/>
          </a:bodyPr>
          <a:lstStyle>
            <a:lvl1pPr algn="l">
              <a:defRPr sz="2800" b="0">
                <a:solidFill>
                  <a:schemeClr val="tx1"/>
                </a:solidFill>
                <a:latin typeface="+mj-lt"/>
              </a:defRPr>
            </a:lvl1pPr>
          </a:lstStyle>
          <a:p>
            <a:r>
              <a:rPr lang="ro-RO" smtClean="0"/>
              <a:t>Clic pentru editare stil titlu</a:t>
            </a:r>
            <a:endParaRPr lang="en-US" dirty="0"/>
          </a:p>
        </p:txBody>
      </p:sp>
      <p:sp>
        <p:nvSpPr>
          <p:cNvPr id="3" name="Picture Placeholder 2"/>
          <p:cNvSpPr>
            <a:spLocks noGrp="1" noChangeAspect="1"/>
          </p:cNvSpPr>
          <p:nvPr>
            <p:ph type="pic" idx="1"/>
          </p:nvPr>
        </p:nvSpPr>
        <p:spPr>
          <a:xfrm>
            <a:off x="228599" y="237744"/>
            <a:ext cx="8531353"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o-RO" smtClean="0"/>
              <a:t>Faceți clic pe pictogramă pentru a adăuga o imagine</a:t>
            </a:r>
            <a:endParaRPr lang="en-US" dirty="0"/>
          </a:p>
        </p:txBody>
      </p:sp>
      <p:sp>
        <p:nvSpPr>
          <p:cNvPr id="4" name="Text Placeholder 3"/>
          <p:cNvSpPr>
            <a:spLocks noGrp="1"/>
          </p:cNvSpPr>
          <p:nvPr>
            <p:ph type="body" sz="half" idx="2"/>
          </p:nvPr>
        </p:nvSpPr>
        <p:spPr>
          <a:xfrm>
            <a:off x="9296401"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pPr/>
              <a:t>2/11/2019</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9"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8"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234698"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ro-RO" smtClean="0"/>
              <a:t>Clic pentru editare stil titlu</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2"/>
          </p:nvPr>
        </p:nvSpPr>
        <p:spPr>
          <a:xfrm>
            <a:off x="389465"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pPr/>
              <a:t>2/11/2019</a:t>
            </a:fld>
            <a:endParaRPr lang="en-US" dirty="0"/>
          </a:p>
        </p:txBody>
      </p:sp>
      <p:sp>
        <p:nvSpPr>
          <p:cNvPr id="5" name="Footer Placeholder 4"/>
          <p:cNvSpPr>
            <a:spLocks noGrp="1"/>
          </p:cNvSpPr>
          <p:nvPr>
            <p:ph type="ftr" sz="quarter" idx="3"/>
          </p:nvPr>
        </p:nvSpPr>
        <p:spPr>
          <a:xfrm>
            <a:off x="3489962"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ctrTitle"/>
          </p:nvPr>
        </p:nvSpPr>
        <p:spPr/>
        <p:txBody>
          <a:bodyPr/>
          <a:lstStyle/>
          <a:p>
            <a:r>
              <a:rPr lang="ro-RO" sz="3600" b="1" dirty="0" smtClean="0">
                <a:latin typeface="Curlz MT" panose="04040404050702020202" pitchFamily="82" charset="0"/>
              </a:rPr>
              <a:t>Exerciții de lectură sau cum să motivezi un copil să citească o carte „grea”</a:t>
            </a:r>
            <a:endParaRPr lang="ro-RO" sz="3600" b="1" dirty="0">
              <a:latin typeface="Curlz MT" panose="04040404050702020202" pitchFamily="82" charset="0"/>
            </a:endParaRPr>
          </a:p>
        </p:txBody>
      </p:sp>
      <p:sp>
        <p:nvSpPr>
          <p:cNvPr id="5" name="Subtitlu 4"/>
          <p:cNvSpPr>
            <a:spLocks noGrp="1"/>
          </p:cNvSpPr>
          <p:nvPr>
            <p:ph type="subTitle" idx="1"/>
          </p:nvPr>
        </p:nvSpPr>
        <p:spPr/>
        <p:txBody>
          <a:bodyPr/>
          <a:lstStyle/>
          <a:p>
            <a:r>
              <a:rPr lang="ro-RO" dirty="0" smtClean="0"/>
              <a:t>Curs opțional </a:t>
            </a:r>
            <a:r>
              <a:rPr lang="ro-RO" b="1" i="1" dirty="0" smtClean="0"/>
              <a:t>Tehnici de lectură</a:t>
            </a:r>
            <a:endParaRPr lang="ro-RO" b="1" i="1" dirty="0"/>
          </a:p>
        </p:txBody>
      </p:sp>
    </p:spTree>
    <p:extLst>
      <p:ext uri="{BB962C8B-B14F-4D97-AF65-F5344CB8AC3E}">
        <p14:creationId xmlns:p14="http://schemas.microsoft.com/office/powerpoint/2010/main" val="1813135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9229344" y="560832"/>
            <a:ext cx="2497836" cy="5766816"/>
          </a:xfrm>
        </p:spPr>
        <p:txBody>
          <a:bodyPr>
            <a:normAutofit fontScale="90000"/>
          </a:bodyPr>
          <a:lstStyle/>
          <a:p>
            <a:pPr algn="ctr"/>
            <a:r>
              <a:rPr sz="4400" b="1" smtClean="0"/>
              <a:t/>
            </a:r>
            <a:br>
              <a:rPr sz="4400" b="1" smtClean="0"/>
            </a:br>
            <a:r>
              <a:rPr sz="4400" b="1" smtClean="0"/>
              <a:t/>
            </a:r>
            <a:br>
              <a:rPr sz="4400" b="1" smtClean="0"/>
            </a:br>
            <a:r>
              <a:rPr sz="4400" b="1" smtClean="0"/>
              <a:t/>
            </a:r>
            <a:br>
              <a:rPr sz="4400" b="1" smtClean="0"/>
            </a:br>
            <a:r>
              <a:rPr sz="4400" b="1" smtClean="0"/>
              <a:t/>
            </a:r>
            <a:br>
              <a:rPr sz="4400" b="1" smtClean="0"/>
            </a:br>
            <a:r>
              <a:rPr lang="ro-RO" sz="4400" b="1" dirty="0" smtClean="0"/>
              <a:t>P</a:t>
            </a:r>
            <a:r>
              <a:rPr sz="4400" b="1" smtClean="0"/>
              <a:t/>
            </a:r>
            <a:br>
              <a:rPr sz="4400" b="1" smtClean="0"/>
            </a:br>
            <a:r>
              <a:rPr sz="4400" b="1" smtClean="0"/>
              <a:t>R</a:t>
            </a:r>
            <a:br>
              <a:rPr sz="4400" b="1" smtClean="0"/>
            </a:br>
            <a:r>
              <a:rPr sz="4400" b="1" smtClean="0"/>
              <a:t>I</a:t>
            </a:r>
            <a:br>
              <a:rPr sz="4400" b="1" smtClean="0"/>
            </a:br>
            <a:r>
              <a:rPr sz="4400" b="1" smtClean="0"/>
              <a:t>C</a:t>
            </a:r>
            <a:br>
              <a:rPr sz="4400" b="1" smtClean="0"/>
            </a:br>
            <a:r>
              <a:rPr sz="4400" b="1" smtClean="0"/>
              <a:t>O</a:t>
            </a:r>
            <a:br>
              <a:rPr sz="4400" b="1" smtClean="0"/>
            </a:br>
            <a:r>
              <a:rPr sz="4400" b="1" smtClean="0"/>
              <a:t>L</a:t>
            </a:r>
            <a:br>
              <a:rPr sz="4400" b="1" smtClean="0"/>
            </a:br>
            <a:r>
              <a:rPr sz="4400" b="1" smtClean="0"/>
              <a:t>I</a:t>
            </a:r>
            <a:br>
              <a:rPr sz="4400" b="1" smtClean="0"/>
            </a:br>
            <a:r>
              <a:rPr sz="4400" b="1" smtClean="0"/>
              <a:t>C</a:t>
            </a:r>
            <a:br>
              <a:rPr sz="4400" b="1" smtClean="0"/>
            </a:br>
            <a:r>
              <a:rPr sz="4400" b="1" smtClean="0"/>
              <a:t>I</a:t>
            </a:r>
            <a:br>
              <a:rPr sz="4400" b="1" smtClean="0"/>
            </a:br>
            <a:r>
              <a:rPr sz="4400" b="1" smtClean="0"/>
              <a:t>U</a:t>
            </a:r>
            <a:br>
              <a:rPr sz="4400" b="1" smtClean="0"/>
            </a:br>
            <a:r>
              <a:rPr sz="4400" b="1" smtClean="0"/>
              <a:t>L</a:t>
            </a:r>
            <a:endParaRPr lang="ro-RO" sz="4400" b="1" dirty="0"/>
          </a:p>
        </p:txBody>
      </p:sp>
      <p:sp>
        <p:nvSpPr>
          <p:cNvPr id="4" name="Substituent text 3"/>
          <p:cNvSpPr>
            <a:spLocks noGrp="1"/>
          </p:cNvSpPr>
          <p:nvPr>
            <p:ph type="body" sz="half" idx="2"/>
          </p:nvPr>
        </p:nvSpPr>
        <p:spPr>
          <a:xfrm>
            <a:off x="9296400" y="365760"/>
            <a:ext cx="2430780" cy="6047232"/>
          </a:xfrm>
        </p:spPr>
        <p:txBody>
          <a:bodyPr/>
          <a:lstStyle/>
          <a:p>
            <a:r>
              <a:rPr lang="ro-RO" sz="2000" dirty="0" smtClean="0"/>
              <a:t>Iată-l </a:t>
            </a:r>
            <a:r>
              <a:rPr lang="ro-RO" sz="2000" dirty="0"/>
              <a:t>pe pricoliciul pe care la început abia-l </a:t>
            </a:r>
            <a:r>
              <a:rPr lang="ro-RO" sz="2000" dirty="0" smtClean="0"/>
              <a:t>zăream! </a:t>
            </a:r>
            <a:r>
              <a:rPr lang="ro-RO" sz="2000" dirty="0"/>
              <a:t>A prins din nou viață datorită poveștii mele</a:t>
            </a:r>
            <a:r>
              <a:rPr lang="ro-RO" sz="2000" dirty="0" smtClean="0"/>
              <a:t>!</a:t>
            </a:r>
          </a:p>
          <a:p>
            <a:r>
              <a:rPr lang="ro-RO" sz="2000" dirty="0" smtClean="0"/>
              <a:t>De fapt, acesta a fost și scopul declarat al scriitoarei (Adina Popescu): să readucă la viață, printr-o poveste, un personaj uitat de cititori.</a:t>
            </a:r>
          </a:p>
          <a:p>
            <a:r>
              <a:rPr lang="ro-RO" sz="2000" dirty="0" smtClean="0"/>
              <a:t>Așadar, scriind și citind povești, și voi veți putea face lucrul acesta!</a:t>
            </a:r>
            <a:endParaRPr lang="ro-RO" sz="2000" dirty="0"/>
          </a:p>
          <a:p>
            <a:endParaRPr lang="ro-RO" dirty="0"/>
          </a:p>
        </p:txBody>
      </p:sp>
      <p:pic>
        <p:nvPicPr>
          <p:cNvPr id="7" name="Content Placeholder 6" descr="P2.jpeg"/>
          <p:cNvPicPr>
            <a:picLocks noGrp="1" noChangeAspect="1"/>
          </p:cNvPicPr>
          <p:nvPr>
            <p:ph idx="1"/>
          </p:nvPr>
        </p:nvPicPr>
        <p:blipFill>
          <a:blip r:embed="rId2"/>
          <a:stretch>
            <a:fillRect/>
          </a:stretch>
        </p:blipFill>
        <p:spPr>
          <a:xfrm>
            <a:off x="2571750" y="609600"/>
            <a:ext cx="4000500" cy="5334000"/>
          </a:xfrm>
        </p:spPr>
      </p:pic>
    </p:spTree>
    <p:extLst>
      <p:ext uri="{BB962C8B-B14F-4D97-AF65-F5344CB8AC3E}">
        <p14:creationId xmlns:p14="http://schemas.microsoft.com/office/powerpoint/2010/main" val="3373704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u 4"/>
          <p:cNvSpPr>
            <a:spLocks noGrp="1"/>
          </p:cNvSpPr>
          <p:nvPr>
            <p:ph type="title"/>
          </p:nvPr>
        </p:nvSpPr>
        <p:spPr>
          <a:xfrm>
            <a:off x="1066800" y="642594"/>
            <a:ext cx="10058400" cy="1186206"/>
          </a:xfrm>
        </p:spPr>
        <p:txBody>
          <a:bodyPr>
            <a:normAutofit/>
          </a:bodyPr>
          <a:lstStyle/>
          <a:p>
            <a:r>
              <a:rPr lang="ro-RO" sz="4000" b="1" dirty="0" smtClean="0"/>
              <a:t>Personaje </a:t>
            </a:r>
            <a:r>
              <a:rPr lang="ro-RO" sz="4000" b="1" dirty="0" smtClean="0"/>
              <a:t>mitologice </a:t>
            </a:r>
            <a:r>
              <a:rPr lang="ro-RO" sz="4000" b="1" dirty="0" smtClean="0"/>
              <a:t>(Ileana Cosânzeana</a:t>
            </a:r>
            <a:r>
              <a:rPr lang="ro-RO" sz="4000" b="1" dirty="0" smtClean="0"/>
              <a:t>)</a:t>
            </a:r>
            <a:endParaRPr lang="ro-RO" sz="4000" b="1" dirty="0"/>
          </a:p>
        </p:txBody>
      </p:sp>
      <p:sp>
        <p:nvSpPr>
          <p:cNvPr id="6" name="Substituent text 5"/>
          <p:cNvSpPr>
            <a:spLocks noGrp="1"/>
          </p:cNvSpPr>
          <p:nvPr>
            <p:ph type="body" idx="1"/>
          </p:nvPr>
        </p:nvSpPr>
        <p:spPr/>
        <p:txBody>
          <a:bodyPr/>
          <a:lstStyle/>
          <a:p>
            <a:r>
              <a:rPr lang="ro-RO" dirty="0" smtClean="0"/>
              <a:t>Ileana Cosânzeana</a:t>
            </a:r>
            <a:endParaRPr lang="ro-RO" dirty="0"/>
          </a:p>
        </p:txBody>
      </p:sp>
      <p:pic>
        <p:nvPicPr>
          <p:cNvPr id="10" name="Content Placeholder 9" descr="Ileana C..jpg"/>
          <p:cNvPicPr>
            <a:picLocks noGrp="1" noChangeAspect="1"/>
          </p:cNvPicPr>
          <p:nvPr>
            <p:ph sz="half" idx="2"/>
          </p:nvPr>
        </p:nvPicPr>
        <p:blipFill>
          <a:blip r:embed="rId2"/>
          <a:stretch>
            <a:fillRect/>
          </a:stretch>
        </p:blipFill>
        <p:spPr>
          <a:xfrm rot="5400000">
            <a:off x="1458199" y="2726171"/>
            <a:ext cx="4314278" cy="3010604"/>
          </a:xfrm>
        </p:spPr>
      </p:pic>
      <p:sp>
        <p:nvSpPr>
          <p:cNvPr id="8" name="Substituent text 7"/>
          <p:cNvSpPr>
            <a:spLocks noGrp="1"/>
          </p:cNvSpPr>
          <p:nvPr>
            <p:ph type="body" sz="quarter" idx="3"/>
          </p:nvPr>
        </p:nvSpPr>
        <p:spPr>
          <a:xfrm>
            <a:off x="6373369" y="2074332"/>
            <a:ext cx="4754880" cy="640081"/>
          </a:xfrm>
        </p:spPr>
        <p:txBody>
          <a:bodyPr>
            <a:normAutofit fontScale="55000" lnSpcReduction="20000"/>
          </a:bodyPr>
          <a:lstStyle/>
          <a:p>
            <a:endParaRPr lang="ro-RO" sz="4000" b="1" dirty="0" smtClean="0"/>
          </a:p>
          <a:p>
            <a:r>
              <a:rPr lang="ro-RO" sz="4000" b="1" dirty="0" smtClean="0"/>
              <a:t>Pașaport</a:t>
            </a:r>
            <a:endParaRPr lang="ro-RO" sz="4000" b="1" dirty="0" smtClean="0"/>
          </a:p>
          <a:p>
            <a:endParaRPr lang="ro-RO" sz="4000" b="1" dirty="0"/>
          </a:p>
        </p:txBody>
      </p:sp>
      <p:pic>
        <p:nvPicPr>
          <p:cNvPr id="7" name="Content Placeholder 6" descr="Pasaport Ileana C..jpg"/>
          <p:cNvPicPr>
            <a:picLocks noGrp="1" noChangeAspect="1"/>
          </p:cNvPicPr>
          <p:nvPr>
            <p:ph sz="quarter" idx="4"/>
          </p:nvPr>
        </p:nvPicPr>
        <p:blipFill>
          <a:blip r:embed="rId3"/>
          <a:stretch>
            <a:fillRect/>
          </a:stretch>
        </p:blipFill>
        <p:spPr>
          <a:xfrm>
            <a:off x="6373369" y="2756581"/>
            <a:ext cx="4754880" cy="3200400"/>
          </a:xfrm>
        </p:spPr>
      </p:pic>
    </p:spTree>
    <p:extLst>
      <p:ext uri="{BB962C8B-B14F-4D97-AF65-F5344CB8AC3E}">
        <p14:creationId xmlns:p14="http://schemas.microsoft.com/office/powerpoint/2010/main" val="1617535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a:bodyPr>
          <a:lstStyle/>
          <a:p>
            <a:r>
              <a:rPr lang="ro-RO" b="1" dirty="0"/>
              <a:t>Personaje </a:t>
            </a:r>
            <a:r>
              <a:rPr lang="ro-RO" b="1" dirty="0" smtClean="0"/>
              <a:t>mitologice </a:t>
            </a:r>
            <a:r>
              <a:rPr lang="ro-RO" b="1" dirty="0" smtClean="0"/>
              <a:t>(Zmeul</a:t>
            </a:r>
            <a:r>
              <a:rPr lang="ro-RO" b="1" dirty="0" smtClean="0"/>
              <a:t>)</a:t>
            </a:r>
            <a:endParaRPr lang="ro-RO" b="1" dirty="0"/>
          </a:p>
        </p:txBody>
      </p:sp>
      <p:sp>
        <p:nvSpPr>
          <p:cNvPr id="3" name="Substituent text 2"/>
          <p:cNvSpPr>
            <a:spLocks noGrp="1"/>
          </p:cNvSpPr>
          <p:nvPr>
            <p:ph type="body" idx="1"/>
          </p:nvPr>
        </p:nvSpPr>
        <p:spPr/>
        <p:txBody>
          <a:bodyPr/>
          <a:lstStyle/>
          <a:p>
            <a:r>
              <a:rPr lang="ro-RO" dirty="0" smtClean="0"/>
              <a:t>Zmeul</a:t>
            </a:r>
            <a:endParaRPr lang="ro-RO" dirty="0"/>
          </a:p>
        </p:txBody>
      </p:sp>
      <p:pic>
        <p:nvPicPr>
          <p:cNvPr id="7" name="Content Placeholder 6" descr="zmeul.jpg"/>
          <p:cNvPicPr>
            <a:picLocks noGrp="1" noChangeAspect="1"/>
          </p:cNvPicPr>
          <p:nvPr>
            <p:ph sz="half" idx="2"/>
          </p:nvPr>
        </p:nvPicPr>
        <p:blipFill>
          <a:blip r:embed="rId2"/>
          <a:stretch>
            <a:fillRect/>
          </a:stretch>
        </p:blipFill>
        <p:spPr>
          <a:xfrm rot="5400000">
            <a:off x="1623073" y="2744741"/>
            <a:ext cx="4008914" cy="3034988"/>
          </a:xfrm>
        </p:spPr>
      </p:pic>
      <p:sp>
        <p:nvSpPr>
          <p:cNvPr id="5" name="Substituent text 4"/>
          <p:cNvSpPr>
            <a:spLocks noGrp="1"/>
          </p:cNvSpPr>
          <p:nvPr>
            <p:ph type="body" sz="quarter" idx="3"/>
          </p:nvPr>
        </p:nvSpPr>
        <p:spPr/>
        <p:txBody>
          <a:bodyPr>
            <a:normAutofit fontScale="92500" lnSpcReduction="10000"/>
          </a:bodyPr>
          <a:lstStyle/>
          <a:p>
            <a:r>
              <a:rPr lang="ro-RO" sz="4000" b="1" dirty="0" smtClean="0"/>
              <a:t>Pașaport</a:t>
            </a:r>
            <a:endParaRPr lang="ro-RO" sz="4000" b="1" dirty="0"/>
          </a:p>
        </p:txBody>
      </p:sp>
      <p:pic>
        <p:nvPicPr>
          <p:cNvPr id="8" name="Content Placeholder 7" descr="Tatal zmeu.jpg"/>
          <p:cNvPicPr>
            <a:picLocks noGrp="1" noChangeAspect="1"/>
          </p:cNvPicPr>
          <p:nvPr>
            <p:ph sz="quarter" idx="4"/>
          </p:nvPr>
        </p:nvPicPr>
        <p:blipFill>
          <a:blip r:embed="rId3"/>
          <a:stretch>
            <a:fillRect/>
          </a:stretch>
        </p:blipFill>
        <p:spPr>
          <a:xfrm>
            <a:off x="6617494" y="2755900"/>
            <a:ext cx="4267200" cy="3200400"/>
          </a:xfrm>
        </p:spPr>
      </p:pic>
    </p:spTree>
    <p:extLst>
      <p:ext uri="{BB962C8B-B14F-4D97-AF65-F5344CB8AC3E}">
        <p14:creationId xmlns:p14="http://schemas.microsoft.com/office/powerpoint/2010/main" val="639803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fontScale="90000"/>
          </a:bodyPr>
          <a:lstStyle/>
          <a:p>
            <a:r>
              <a:rPr lang="ro-RO" b="1" dirty="0"/>
              <a:t>Personaje </a:t>
            </a:r>
            <a:r>
              <a:rPr lang="ro-RO" b="1" dirty="0" smtClean="0"/>
              <a:t>mitologice </a:t>
            </a:r>
            <a:r>
              <a:rPr lang="ro-RO" b="1" dirty="0" smtClean="0"/>
              <a:t>(Pasărea Măiastră</a:t>
            </a:r>
            <a:r>
              <a:rPr lang="ro-RO" b="1" dirty="0" smtClean="0"/>
              <a:t>)</a:t>
            </a:r>
            <a:endParaRPr lang="ro-RO" b="1" dirty="0"/>
          </a:p>
        </p:txBody>
      </p:sp>
      <p:sp>
        <p:nvSpPr>
          <p:cNvPr id="3" name="Substituent text 2"/>
          <p:cNvSpPr>
            <a:spLocks noGrp="1"/>
          </p:cNvSpPr>
          <p:nvPr>
            <p:ph type="body" idx="1"/>
          </p:nvPr>
        </p:nvSpPr>
        <p:spPr>
          <a:xfrm flipV="1">
            <a:off x="2291644" y="2714412"/>
            <a:ext cx="2596446" cy="45719"/>
          </a:xfrm>
        </p:spPr>
        <p:txBody>
          <a:bodyPr>
            <a:normAutofit fontScale="25000" lnSpcReduction="20000"/>
          </a:bodyPr>
          <a:lstStyle/>
          <a:p>
            <a:endParaRPr lang="ro-RO" dirty="0"/>
          </a:p>
        </p:txBody>
      </p:sp>
      <p:pic>
        <p:nvPicPr>
          <p:cNvPr id="7" name="Content Placeholder 6" descr="Pasarea maiastra.jpg"/>
          <p:cNvPicPr>
            <a:picLocks noGrp="1" noChangeAspect="1"/>
          </p:cNvPicPr>
          <p:nvPr>
            <p:ph sz="half" idx="2"/>
          </p:nvPr>
        </p:nvPicPr>
        <p:blipFill>
          <a:blip r:embed="rId2"/>
          <a:stretch>
            <a:fillRect/>
          </a:stretch>
        </p:blipFill>
        <p:spPr>
          <a:xfrm rot="5400000">
            <a:off x="1761700" y="2798025"/>
            <a:ext cx="3804811" cy="3108140"/>
          </a:xfrm>
        </p:spPr>
      </p:pic>
      <p:sp>
        <p:nvSpPr>
          <p:cNvPr id="5" name="Substituent text 4"/>
          <p:cNvSpPr>
            <a:spLocks noGrp="1"/>
          </p:cNvSpPr>
          <p:nvPr>
            <p:ph type="body" sz="quarter" idx="3"/>
          </p:nvPr>
        </p:nvSpPr>
        <p:spPr/>
        <p:txBody>
          <a:bodyPr>
            <a:normAutofit fontScale="55000" lnSpcReduction="20000"/>
          </a:bodyPr>
          <a:lstStyle/>
          <a:p>
            <a:endParaRPr lang="ro-RO" sz="4000" b="1" dirty="0" smtClean="0"/>
          </a:p>
          <a:p>
            <a:r>
              <a:rPr lang="ro-RO" sz="4000" b="1" dirty="0" smtClean="0"/>
              <a:t>Pașaport</a:t>
            </a:r>
            <a:endParaRPr lang="ro-RO" sz="4000" b="1" dirty="0" smtClean="0"/>
          </a:p>
          <a:p>
            <a:endParaRPr lang="ro-RO" sz="4000" b="1" dirty="0"/>
          </a:p>
        </p:txBody>
      </p:sp>
      <p:pic>
        <p:nvPicPr>
          <p:cNvPr id="8" name="Content Placeholder 7" descr="Pasarea m..jpg"/>
          <p:cNvPicPr>
            <a:picLocks noGrp="1" noChangeAspect="1"/>
          </p:cNvPicPr>
          <p:nvPr>
            <p:ph sz="quarter" idx="4"/>
          </p:nvPr>
        </p:nvPicPr>
        <p:blipFill>
          <a:blip r:embed="rId3"/>
          <a:stretch>
            <a:fillRect/>
          </a:stretch>
        </p:blipFill>
        <p:spPr>
          <a:xfrm>
            <a:off x="6617494" y="2755900"/>
            <a:ext cx="4267200" cy="3200400"/>
          </a:xfrm>
        </p:spPr>
      </p:pic>
    </p:spTree>
    <p:extLst>
      <p:ext uri="{BB962C8B-B14F-4D97-AF65-F5344CB8AC3E}">
        <p14:creationId xmlns:p14="http://schemas.microsoft.com/office/powerpoint/2010/main" val="1313805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b="1" dirty="0" smtClean="0"/>
              <a:t>Pașapoarte</a:t>
            </a:r>
            <a:endParaRPr lang="ro-RO" b="1" dirty="0"/>
          </a:p>
        </p:txBody>
      </p:sp>
      <p:sp>
        <p:nvSpPr>
          <p:cNvPr id="3" name="Substituent text 2"/>
          <p:cNvSpPr>
            <a:spLocks noGrp="1"/>
          </p:cNvSpPr>
          <p:nvPr>
            <p:ph type="body" idx="1"/>
          </p:nvPr>
        </p:nvSpPr>
        <p:spPr/>
        <p:txBody>
          <a:bodyPr>
            <a:normAutofit fontScale="92500" lnSpcReduction="10000"/>
          </a:bodyPr>
          <a:lstStyle/>
          <a:p>
            <a:r>
              <a:rPr lang="ro-RO" sz="4000" b="1" dirty="0" smtClean="0"/>
              <a:t>Făt-Frumos</a:t>
            </a:r>
            <a:endParaRPr lang="ro-RO" sz="4000" b="1" dirty="0"/>
          </a:p>
        </p:txBody>
      </p:sp>
      <p:pic>
        <p:nvPicPr>
          <p:cNvPr id="7" name="Content Placeholder 6" descr="Fat FRumos.jpg"/>
          <p:cNvPicPr>
            <a:picLocks noGrp="1" noChangeAspect="1"/>
          </p:cNvPicPr>
          <p:nvPr>
            <p:ph sz="half" idx="2"/>
          </p:nvPr>
        </p:nvPicPr>
        <p:blipFill>
          <a:blip r:embed="rId2"/>
          <a:stretch>
            <a:fillRect/>
          </a:stretch>
        </p:blipFill>
        <p:spPr>
          <a:xfrm>
            <a:off x="1313656" y="2755900"/>
            <a:ext cx="4267200" cy="3200400"/>
          </a:xfrm>
        </p:spPr>
      </p:pic>
      <p:sp>
        <p:nvSpPr>
          <p:cNvPr id="5" name="Substituent text 4"/>
          <p:cNvSpPr>
            <a:spLocks noGrp="1"/>
          </p:cNvSpPr>
          <p:nvPr>
            <p:ph type="body" sz="quarter" idx="3"/>
          </p:nvPr>
        </p:nvSpPr>
        <p:spPr/>
        <p:txBody>
          <a:bodyPr>
            <a:normAutofit fontScale="92500" lnSpcReduction="10000"/>
          </a:bodyPr>
          <a:lstStyle/>
          <a:p>
            <a:r>
              <a:rPr lang="ro-RO" sz="4000" b="1" dirty="0" smtClean="0"/>
              <a:t>Spânul</a:t>
            </a:r>
            <a:endParaRPr lang="ro-RO" sz="4000" b="1" dirty="0"/>
          </a:p>
        </p:txBody>
      </p:sp>
      <p:pic>
        <p:nvPicPr>
          <p:cNvPr id="8" name="Content Placeholder 7" descr="Spanul.jpg"/>
          <p:cNvPicPr>
            <a:picLocks noGrp="1" noChangeAspect="1"/>
          </p:cNvPicPr>
          <p:nvPr>
            <p:ph sz="quarter" idx="4"/>
          </p:nvPr>
        </p:nvPicPr>
        <p:blipFill>
          <a:blip r:embed="rId3"/>
          <a:stretch>
            <a:fillRect/>
          </a:stretch>
        </p:blipFill>
        <p:spPr>
          <a:xfrm>
            <a:off x="6617494" y="2755900"/>
            <a:ext cx="4267200" cy="3200400"/>
          </a:xfrm>
        </p:spPr>
      </p:pic>
    </p:spTree>
    <p:extLst>
      <p:ext uri="{BB962C8B-B14F-4D97-AF65-F5344CB8AC3E}">
        <p14:creationId xmlns:p14="http://schemas.microsoft.com/office/powerpoint/2010/main" val="2274406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b="1" dirty="0" smtClean="0"/>
              <a:t>Pașapoarte</a:t>
            </a:r>
            <a:endParaRPr lang="ro-RO" b="1" dirty="0"/>
          </a:p>
        </p:txBody>
      </p:sp>
      <p:sp>
        <p:nvSpPr>
          <p:cNvPr id="3" name="Substituent text 2"/>
          <p:cNvSpPr>
            <a:spLocks noGrp="1"/>
          </p:cNvSpPr>
          <p:nvPr>
            <p:ph type="body" idx="1"/>
          </p:nvPr>
        </p:nvSpPr>
        <p:spPr/>
        <p:txBody>
          <a:bodyPr>
            <a:normAutofit fontScale="92500" lnSpcReduction="10000"/>
          </a:bodyPr>
          <a:lstStyle/>
          <a:p>
            <a:r>
              <a:rPr lang="ro-RO" sz="4000" b="1" dirty="0" smtClean="0"/>
              <a:t>Baba Dochia</a:t>
            </a:r>
            <a:endParaRPr lang="ro-RO" sz="4000" b="1" dirty="0"/>
          </a:p>
        </p:txBody>
      </p:sp>
      <p:pic>
        <p:nvPicPr>
          <p:cNvPr id="7" name="Content Placeholder 6" descr="Baba Dochia.jpg"/>
          <p:cNvPicPr>
            <a:picLocks noGrp="1" noChangeAspect="1"/>
          </p:cNvPicPr>
          <p:nvPr>
            <p:ph sz="half" idx="2"/>
          </p:nvPr>
        </p:nvPicPr>
        <p:blipFill>
          <a:blip r:embed="rId2"/>
          <a:stretch>
            <a:fillRect/>
          </a:stretch>
        </p:blipFill>
        <p:spPr>
          <a:xfrm>
            <a:off x="1313656" y="2755900"/>
            <a:ext cx="4267200" cy="3200400"/>
          </a:xfrm>
        </p:spPr>
      </p:pic>
      <p:sp>
        <p:nvSpPr>
          <p:cNvPr id="5" name="Substituent text 4"/>
          <p:cNvSpPr>
            <a:spLocks noGrp="1"/>
          </p:cNvSpPr>
          <p:nvPr>
            <p:ph type="body" sz="quarter" idx="3"/>
          </p:nvPr>
        </p:nvSpPr>
        <p:spPr/>
        <p:txBody>
          <a:bodyPr>
            <a:normAutofit fontScale="92500" lnSpcReduction="10000"/>
          </a:bodyPr>
          <a:lstStyle/>
          <a:p>
            <a:r>
              <a:rPr lang="ro-RO" sz="4000" b="1" dirty="0" smtClean="0"/>
              <a:t>Pricoliciul</a:t>
            </a:r>
            <a:endParaRPr lang="ro-RO" sz="4000" b="1" dirty="0"/>
          </a:p>
        </p:txBody>
      </p:sp>
      <p:pic>
        <p:nvPicPr>
          <p:cNvPr id="8" name="Content Placeholder 7" descr="Pricolici pasaport.jpg"/>
          <p:cNvPicPr>
            <a:picLocks noGrp="1" noChangeAspect="1"/>
          </p:cNvPicPr>
          <p:nvPr>
            <p:ph sz="quarter" idx="4"/>
          </p:nvPr>
        </p:nvPicPr>
        <p:blipFill>
          <a:blip r:embed="rId3"/>
          <a:stretch>
            <a:fillRect/>
          </a:stretch>
        </p:blipFill>
        <p:spPr>
          <a:xfrm>
            <a:off x="6617494" y="2755900"/>
            <a:ext cx="4267200" cy="3200400"/>
          </a:xfrm>
        </p:spPr>
      </p:pic>
    </p:spTree>
    <p:extLst>
      <p:ext uri="{BB962C8B-B14F-4D97-AF65-F5344CB8AC3E}">
        <p14:creationId xmlns:p14="http://schemas.microsoft.com/office/powerpoint/2010/main" val="437381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a:bodyPr>
          <a:lstStyle/>
          <a:p>
            <a:r>
              <a:rPr lang="ro-RO" sz="4000" b="1" dirty="0" smtClean="0"/>
              <a:t>PAȘAPOARTE ALE UNOR PERSONAJE FANTASTICE/ MITOLOGICE</a:t>
            </a:r>
            <a:endParaRPr lang="ro-RO" sz="4000" b="1" dirty="0"/>
          </a:p>
        </p:txBody>
      </p:sp>
      <p:sp>
        <p:nvSpPr>
          <p:cNvPr id="3" name="Substituent text 2"/>
          <p:cNvSpPr>
            <a:spLocks noGrp="1"/>
          </p:cNvSpPr>
          <p:nvPr>
            <p:ph type="body" idx="1"/>
          </p:nvPr>
        </p:nvSpPr>
        <p:spPr/>
        <p:txBody>
          <a:bodyPr/>
          <a:lstStyle/>
          <a:p>
            <a:r>
              <a:rPr lang="ro-RO" sz="2800" b="1" dirty="0" smtClean="0"/>
              <a:t>Folosește-ți imaginația!</a:t>
            </a:r>
            <a:endParaRPr lang="ro-RO" sz="2800" b="1" dirty="0"/>
          </a:p>
        </p:txBody>
      </p:sp>
      <p:sp>
        <p:nvSpPr>
          <p:cNvPr id="4" name="Substituent conținut 3"/>
          <p:cNvSpPr>
            <a:spLocks noGrp="1"/>
          </p:cNvSpPr>
          <p:nvPr>
            <p:ph sz="half" idx="2"/>
          </p:nvPr>
        </p:nvSpPr>
        <p:spPr/>
        <p:txBody>
          <a:bodyPr/>
          <a:lstStyle/>
          <a:p>
            <a:r>
              <a:rPr lang="ro-RO" sz="2800" dirty="0" smtClean="0"/>
              <a:t>Dacă și-a plăcut exercițiul de imaginație, completează și tu pașaportul unui personaj mitologic ales chiar din cartea Adinei Popescu!</a:t>
            </a:r>
            <a:endParaRPr lang="ro-RO" sz="2800" dirty="0"/>
          </a:p>
        </p:txBody>
      </p:sp>
      <p:sp>
        <p:nvSpPr>
          <p:cNvPr id="5" name="Substituent text 4"/>
          <p:cNvSpPr>
            <a:spLocks noGrp="1"/>
          </p:cNvSpPr>
          <p:nvPr>
            <p:ph type="body" sz="quarter" idx="3"/>
          </p:nvPr>
        </p:nvSpPr>
        <p:spPr/>
        <p:txBody>
          <a:bodyPr/>
          <a:lstStyle/>
          <a:p>
            <a:r>
              <a:rPr lang="ro-RO" sz="2800" b="1" dirty="0" smtClean="0"/>
              <a:t>Ilustrează!</a:t>
            </a:r>
            <a:endParaRPr lang="ro-RO" sz="2800" b="1" dirty="0"/>
          </a:p>
        </p:txBody>
      </p:sp>
      <p:sp>
        <p:nvSpPr>
          <p:cNvPr id="6" name="Substituent conținut 5"/>
          <p:cNvSpPr>
            <a:spLocks noGrp="1"/>
          </p:cNvSpPr>
          <p:nvPr>
            <p:ph sz="quarter" idx="4"/>
          </p:nvPr>
        </p:nvSpPr>
        <p:spPr/>
        <p:txBody>
          <a:bodyPr/>
          <a:lstStyle/>
          <a:p>
            <a:r>
              <a:rPr lang="ro-RO" sz="2800" dirty="0" smtClean="0"/>
              <a:t>Nu uita că pe pașaport trebuie să apară și „fotografia” personajului ales de tine! </a:t>
            </a:r>
          </a:p>
          <a:p>
            <a:r>
              <a:rPr lang="ro-RO" sz="2800" dirty="0" smtClean="0"/>
              <a:t>Desenează-l și lipește „fotografia” lui pe pașaport!</a:t>
            </a:r>
            <a:endParaRPr lang="ro-RO" sz="2800" dirty="0"/>
          </a:p>
        </p:txBody>
      </p:sp>
    </p:spTree>
    <p:extLst>
      <p:ext uri="{BB962C8B-B14F-4D97-AF65-F5344CB8AC3E}">
        <p14:creationId xmlns:p14="http://schemas.microsoft.com/office/powerpoint/2010/main" val="661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fontScale="90000"/>
          </a:bodyPr>
          <a:lstStyle/>
          <a:p>
            <a:r>
              <a:rPr lang="ro-RO" sz="4000" b="1" i="1" dirty="0"/>
              <a:t>O istorie secretă a Țării Vampirilor. Cartea </a:t>
            </a:r>
            <a:r>
              <a:rPr lang="ro-RO" sz="4000" b="1" i="1" dirty="0" smtClean="0"/>
              <a:t>Pricoliciului</a:t>
            </a:r>
            <a:r>
              <a:rPr lang="ro-RO" sz="4000" b="1" dirty="0" smtClean="0"/>
              <a:t>, Autor</a:t>
            </a:r>
            <a:r>
              <a:rPr lang="ro-RO" sz="4000" b="1" dirty="0"/>
              <a:t>: Adina Popescu </a:t>
            </a:r>
            <a:r>
              <a:rPr lang="ro-RO" sz="4000" b="1" dirty="0" smtClean="0"/>
              <a:t/>
            </a:r>
            <a:br>
              <a:rPr lang="ro-RO" sz="4000" b="1" dirty="0" smtClean="0"/>
            </a:br>
            <a:r>
              <a:rPr lang="ro-RO" sz="4000" dirty="0" smtClean="0"/>
              <a:t>Vocabular</a:t>
            </a:r>
            <a:endParaRPr lang="ro-RO" sz="4000" dirty="0"/>
          </a:p>
        </p:txBody>
      </p:sp>
      <p:sp>
        <p:nvSpPr>
          <p:cNvPr id="3" name="Substituent text 2"/>
          <p:cNvSpPr>
            <a:spLocks noGrp="1"/>
          </p:cNvSpPr>
          <p:nvPr>
            <p:ph type="body" idx="1"/>
          </p:nvPr>
        </p:nvSpPr>
        <p:spPr/>
        <p:txBody>
          <a:bodyPr/>
          <a:lstStyle/>
          <a:p>
            <a:r>
              <a:rPr lang="ro-RO" dirty="0" smtClean="0"/>
              <a:t>Ce dorește să ne spună autoarea la pag. 266?</a:t>
            </a:r>
            <a:endParaRPr lang="ro-RO" dirty="0"/>
          </a:p>
        </p:txBody>
      </p:sp>
      <p:sp>
        <p:nvSpPr>
          <p:cNvPr id="4" name="Substituent conținut 3"/>
          <p:cNvSpPr>
            <a:spLocks noGrp="1"/>
          </p:cNvSpPr>
          <p:nvPr>
            <p:ph sz="half" idx="2"/>
          </p:nvPr>
        </p:nvSpPr>
        <p:spPr/>
        <p:txBody>
          <a:bodyPr/>
          <a:lstStyle/>
          <a:p>
            <a:r>
              <a:rPr lang="ro-RO" dirty="0" smtClean="0"/>
              <a:t>Comentați semnificațiile fragmentului: </a:t>
            </a:r>
          </a:p>
          <a:p>
            <a:pPr marL="0" indent="0">
              <a:buNone/>
            </a:pPr>
            <a:r>
              <a:rPr lang="ro-RO" sz="2800" i="1" dirty="0"/>
              <a:t>„Pricoliciul întrebuința cuvintele în sensuri foarte stricte, fără să fie conștient de multiplele lor sensuri și de faptul că acestea ar putea avea o înrâurire asupra lucrurilor pe care le denumesc.”</a:t>
            </a:r>
            <a:endParaRPr lang="ro-RO" sz="2800" dirty="0"/>
          </a:p>
        </p:txBody>
      </p:sp>
      <p:sp>
        <p:nvSpPr>
          <p:cNvPr id="5" name="Substituent text 4"/>
          <p:cNvSpPr>
            <a:spLocks noGrp="1"/>
          </p:cNvSpPr>
          <p:nvPr>
            <p:ph type="body" sz="quarter" idx="3"/>
          </p:nvPr>
        </p:nvSpPr>
        <p:spPr/>
        <p:txBody>
          <a:bodyPr/>
          <a:lstStyle/>
          <a:p>
            <a:r>
              <a:rPr lang="ro-RO" dirty="0" smtClean="0"/>
              <a:t>Formulează o opinie referitoare la sensul cu care autoarea folosește expresiile subliniate:</a:t>
            </a:r>
            <a:endParaRPr lang="ro-RO" dirty="0"/>
          </a:p>
        </p:txBody>
      </p:sp>
      <p:sp>
        <p:nvSpPr>
          <p:cNvPr id="6" name="Substituent conținut 5"/>
          <p:cNvSpPr>
            <a:spLocks noGrp="1"/>
          </p:cNvSpPr>
          <p:nvPr>
            <p:ph sz="quarter" idx="4"/>
          </p:nvPr>
        </p:nvSpPr>
        <p:spPr/>
        <p:txBody>
          <a:bodyPr/>
          <a:lstStyle/>
          <a:p>
            <a:r>
              <a:rPr lang="ro-RO" dirty="0"/>
              <a:t>în Cetatea de Scaune (nu de Scaun!), </a:t>
            </a:r>
            <a:r>
              <a:rPr lang="ro-RO" i="1" dirty="0"/>
              <a:t>„Pricoliciul observă un om </a:t>
            </a:r>
            <a:r>
              <a:rPr lang="ro-RO" i="1" u="sng" dirty="0"/>
              <a:t>cu scaun la cap</a:t>
            </a:r>
            <a:r>
              <a:rPr lang="ro-RO" i="1" dirty="0"/>
              <a:t>, adică un tânăr cât se poate de serios care mergea pe stradă cu cel mai bun scaun al său sprijinit pe creștetul capului. Într-o stație de autobuz, un altul </a:t>
            </a:r>
            <a:r>
              <a:rPr lang="ro-RO" i="1" u="sng" dirty="0"/>
              <a:t>ținea cu dinții de scaun</a:t>
            </a:r>
            <a:r>
              <a:rPr lang="ro-RO" i="1" dirty="0"/>
              <a:t> și ținea morțiș să urce în autobuz </a:t>
            </a:r>
            <a:r>
              <a:rPr lang="ro-RO" i="1" u="sng" dirty="0"/>
              <a:t>cu scaunul în dinți</a:t>
            </a:r>
            <a:r>
              <a:rPr lang="ro-RO" i="1" dirty="0"/>
              <a:t>. (...) o tânără încerca să-și liniștească bebelușul agitat (...) – Are un scaun! îl lămuri pe soțul ei. (...) mai era un cerșetor care stătea jos, pe trotuar (...) – Bietul de el! E atât de sărac că </a:t>
            </a:r>
            <a:r>
              <a:rPr lang="ro-RO" i="1" u="sng" dirty="0"/>
              <a:t>n-are nici măcar un amărât de scaun</a:t>
            </a:r>
            <a:r>
              <a:rPr lang="ro-RO" i="1" dirty="0"/>
              <a:t>! remarcă o doamnă...”</a:t>
            </a:r>
            <a:r>
              <a:rPr lang="ro-RO" dirty="0"/>
              <a:t> (pag. 266)</a:t>
            </a:r>
            <a:endParaRPr lang="ro-RO" dirty="0"/>
          </a:p>
        </p:txBody>
      </p:sp>
    </p:spTree>
    <p:extLst>
      <p:ext uri="{BB962C8B-B14F-4D97-AF65-F5344CB8AC3E}">
        <p14:creationId xmlns:p14="http://schemas.microsoft.com/office/powerpoint/2010/main" val="2260793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smtClean="0"/>
              <a:t>VOCABULAR</a:t>
            </a:r>
            <a:endParaRPr lang="ro-RO" dirty="0"/>
          </a:p>
        </p:txBody>
      </p:sp>
      <p:sp>
        <p:nvSpPr>
          <p:cNvPr id="3" name="Substituent text 2"/>
          <p:cNvSpPr>
            <a:spLocks noGrp="1"/>
          </p:cNvSpPr>
          <p:nvPr>
            <p:ph type="body" idx="1"/>
          </p:nvPr>
        </p:nvSpPr>
        <p:spPr/>
        <p:txBody>
          <a:bodyPr/>
          <a:lstStyle/>
          <a:p>
            <a:r>
              <a:rPr lang="ro-RO" dirty="0" smtClean="0"/>
              <a:t>Observații:</a:t>
            </a:r>
            <a:endParaRPr lang="ro-RO" dirty="0"/>
          </a:p>
        </p:txBody>
      </p:sp>
      <p:sp>
        <p:nvSpPr>
          <p:cNvPr id="4" name="Substituent conținut 3"/>
          <p:cNvSpPr>
            <a:spLocks noGrp="1"/>
          </p:cNvSpPr>
          <p:nvPr>
            <p:ph sz="half" idx="2"/>
          </p:nvPr>
        </p:nvSpPr>
        <p:spPr/>
        <p:txBody>
          <a:bodyPr/>
          <a:lstStyle/>
          <a:p>
            <a:r>
              <a:rPr lang="ro-RO" dirty="0" smtClean="0"/>
              <a:t>Autoarea valorifică polisemantismul și folosește unitățile frazeologice.</a:t>
            </a:r>
          </a:p>
          <a:p>
            <a:r>
              <a:rPr lang="ro-RO" dirty="0" smtClean="0"/>
              <a:t>Textul poate deveni un suport pentru învățarea/ consolidarea noțiunilor de vocabular (sensul cuvintelor în context, expresii și locuțiuni).</a:t>
            </a:r>
            <a:endParaRPr lang="ro-RO" dirty="0"/>
          </a:p>
        </p:txBody>
      </p:sp>
      <p:sp>
        <p:nvSpPr>
          <p:cNvPr id="5" name="Substituent text 4"/>
          <p:cNvSpPr>
            <a:spLocks noGrp="1"/>
          </p:cNvSpPr>
          <p:nvPr>
            <p:ph type="body" sz="quarter" idx="3"/>
          </p:nvPr>
        </p:nvSpPr>
        <p:spPr/>
        <p:txBody>
          <a:bodyPr/>
          <a:lstStyle/>
          <a:p>
            <a:r>
              <a:rPr lang="ro-RO" dirty="0" smtClean="0"/>
              <a:t>Cerințe:</a:t>
            </a:r>
            <a:endParaRPr lang="ro-RO" dirty="0"/>
          </a:p>
        </p:txBody>
      </p:sp>
      <p:sp>
        <p:nvSpPr>
          <p:cNvPr id="6" name="Substituent conținut 5"/>
          <p:cNvSpPr>
            <a:spLocks noGrp="1"/>
          </p:cNvSpPr>
          <p:nvPr>
            <p:ph sz="quarter" idx="4"/>
          </p:nvPr>
        </p:nvSpPr>
        <p:spPr/>
        <p:txBody>
          <a:bodyPr/>
          <a:lstStyle/>
          <a:p>
            <a:r>
              <a:rPr lang="ro-RO" dirty="0" smtClean="0"/>
              <a:t>Identifică cât mai multe situații în care apar expresii/ locuțiuni, timp de 10 minute. Poți colabora cu colegul de bancă.</a:t>
            </a:r>
          </a:p>
          <a:p>
            <a:r>
              <a:rPr lang="ro-RO" dirty="0" smtClean="0"/>
              <a:t>Temă de lucru acasă: </a:t>
            </a:r>
            <a:r>
              <a:rPr lang="ro-RO" dirty="0"/>
              <a:t>comentează semnificația a 5 expresii la alegere sau scrie un text care să ilustreze diferența dintre sensul acelorași cuvinte folosite în îmbinări libere sau în îmbinări stabile de cuvinte (de exemplu: </a:t>
            </a:r>
            <a:r>
              <a:rPr lang="ro-RO" i="1" dirty="0"/>
              <a:t>a bate palma cu o vărguță, a bate palma cu partenerul de afaceri</a:t>
            </a:r>
            <a:r>
              <a:rPr lang="ro-RO" dirty="0"/>
              <a:t>)</a:t>
            </a:r>
            <a:endParaRPr lang="ro-RO" dirty="0" smtClean="0"/>
          </a:p>
          <a:p>
            <a:endParaRPr lang="ro-RO" dirty="0"/>
          </a:p>
        </p:txBody>
      </p:sp>
    </p:spTree>
    <p:extLst>
      <p:ext uri="{BB962C8B-B14F-4D97-AF65-F5344CB8AC3E}">
        <p14:creationId xmlns:p14="http://schemas.microsoft.com/office/powerpoint/2010/main" val="1160108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smtClean="0"/>
              <a:t>Vocabular/ aplicații</a:t>
            </a:r>
            <a:endParaRPr lang="ro-RO" dirty="0"/>
          </a:p>
        </p:txBody>
      </p:sp>
      <p:sp>
        <p:nvSpPr>
          <p:cNvPr id="3" name="Substituent text 2"/>
          <p:cNvSpPr>
            <a:spLocks noGrp="1"/>
          </p:cNvSpPr>
          <p:nvPr>
            <p:ph type="body" idx="1"/>
          </p:nvPr>
        </p:nvSpPr>
        <p:spPr/>
        <p:txBody>
          <a:bodyPr/>
          <a:lstStyle/>
          <a:p>
            <a:r>
              <a:rPr lang="ro-RO" dirty="0" smtClean="0"/>
              <a:t>Introdu în enunțuri expresiile/ locuțiunile de mai jos:</a:t>
            </a:r>
            <a:endParaRPr lang="ro-RO" dirty="0"/>
          </a:p>
        </p:txBody>
      </p:sp>
      <p:sp>
        <p:nvSpPr>
          <p:cNvPr id="4" name="Substituent conținut 3"/>
          <p:cNvSpPr>
            <a:spLocks noGrp="1"/>
          </p:cNvSpPr>
          <p:nvPr>
            <p:ph sz="half" idx="2"/>
          </p:nvPr>
        </p:nvSpPr>
        <p:spPr>
          <a:xfrm>
            <a:off x="1069849" y="2755898"/>
            <a:ext cx="3784373" cy="3200400"/>
          </a:xfrm>
        </p:spPr>
        <p:txBody>
          <a:bodyPr/>
          <a:lstStyle/>
          <a:p>
            <a:r>
              <a:rPr lang="ro-RO" i="1" dirty="0"/>
              <a:t>a da în vileag</a:t>
            </a:r>
            <a:r>
              <a:rPr lang="ro-RO" dirty="0"/>
              <a:t> (384), </a:t>
            </a:r>
            <a:r>
              <a:rPr lang="ro-RO" i="1" dirty="0"/>
              <a:t>a-i părea rău</a:t>
            </a:r>
            <a:r>
              <a:rPr lang="ro-RO" dirty="0"/>
              <a:t> (384), </a:t>
            </a:r>
            <a:r>
              <a:rPr lang="ro-RO" i="1" dirty="0"/>
              <a:t>a sta de vorbă</a:t>
            </a:r>
            <a:r>
              <a:rPr lang="ro-RO" dirty="0"/>
              <a:t> (386), </a:t>
            </a:r>
            <a:r>
              <a:rPr lang="ro-RO" i="1" dirty="0"/>
              <a:t>a duce la bun sfârșit</a:t>
            </a:r>
            <a:r>
              <a:rPr lang="ro-RO" dirty="0"/>
              <a:t> (386), </a:t>
            </a:r>
            <a:r>
              <a:rPr lang="ro-RO" i="1" dirty="0"/>
              <a:t>a nu avea chef</a:t>
            </a:r>
            <a:r>
              <a:rPr lang="ro-RO" dirty="0"/>
              <a:t> (387), a râde </a:t>
            </a:r>
            <a:r>
              <a:rPr lang="ro-RO" i="1" dirty="0"/>
              <a:t>cu jumătate de gură</a:t>
            </a:r>
            <a:r>
              <a:rPr lang="ro-RO" dirty="0"/>
              <a:t> (388), </a:t>
            </a:r>
            <a:r>
              <a:rPr lang="ro-RO" i="1" dirty="0"/>
              <a:t>ca la un semn</a:t>
            </a:r>
            <a:r>
              <a:rPr lang="ro-RO" dirty="0"/>
              <a:t> (404), </a:t>
            </a:r>
            <a:r>
              <a:rPr lang="ro-RO" i="1" dirty="0"/>
              <a:t>a bate palma</a:t>
            </a:r>
            <a:r>
              <a:rPr lang="ro-RO" dirty="0"/>
              <a:t> (406), </a:t>
            </a:r>
            <a:r>
              <a:rPr lang="ro-RO" i="1" dirty="0"/>
              <a:t>a da de veste, a pune la cale</a:t>
            </a:r>
            <a:r>
              <a:rPr lang="ro-RO" dirty="0"/>
              <a:t> (407), </a:t>
            </a:r>
            <a:r>
              <a:rPr lang="ro-RO" i="1" dirty="0"/>
              <a:t>a juca teatru</a:t>
            </a:r>
            <a:r>
              <a:rPr lang="ro-RO" dirty="0"/>
              <a:t> (408), </a:t>
            </a:r>
            <a:r>
              <a:rPr lang="ro-RO" i="1" dirty="0"/>
              <a:t>a nu fi în apele lui</a:t>
            </a:r>
            <a:r>
              <a:rPr lang="ro-RO" dirty="0"/>
              <a:t> (408), </a:t>
            </a:r>
            <a:r>
              <a:rPr lang="ro-RO" i="1" dirty="0"/>
              <a:t>a pune cap la cap</a:t>
            </a:r>
            <a:r>
              <a:rPr lang="ro-RO" dirty="0"/>
              <a:t> (415), </a:t>
            </a:r>
            <a:r>
              <a:rPr lang="ro-RO" i="1" dirty="0"/>
              <a:t>a ține minte, a fi cu ochii în patru</a:t>
            </a:r>
            <a:r>
              <a:rPr lang="ro-RO" dirty="0"/>
              <a:t> (416), </a:t>
            </a:r>
            <a:r>
              <a:rPr lang="ro-RO" i="1" dirty="0"/>
              <a:t>ca prin urechile acului</a:t>
            </a:r>
            <a:r>
              <a:rPr lang="ro-RO" dirty="0"/>
              <a:t> (420), </a:t>
            </a:r>
            <a:r>
              <a:rPr lang="ro-RO" i="1" dirty="0"/>
              <a:t>a prinde de veste</a:t>
            </a:r>
            <a:r>
              <a:rPr lang="ro-RO" dirty="0"/>
              <a:t> (422), </a:t>
            </a:r>
            <a:r>
              <a:rPr lang="ro-RO" i="1" dirty="0"/>
              <a:t>cu gura căscată</a:t>
            </a:r>
            <a:r>
              <a:rPr lang="ro-RO" dirty="0"/>
              <a:t> (425)</a:t>
            </a:r>
            <a:endParaRPr lang="ro-RO" dirty="0"/>
          </a:p>
        </p:txBody>
      </p:sp>
      <p:sp>
        <p:nvSpPr>
          <p:cNvPr id="5" name="Substituent text 4"/>
          <p:cNvSpPr>
            <a:spLocks noGrp="1"/>
          </p:cNvSpPr>
          <p:nvPr>
            <p:ph type="body" sz="quarter" idx="3"/>
          </p:nvPr>
        </p:nvSpPr>
        <p:spPr>
          <a:xfrm>
            <a:off x="5700889" y="2074334"/>
            <a:ext cx="5427360" cy="640080"/>
          </a:xfrm>
        </p:spPr>
        <p:txBody>
          <a:bodyPr/>
          <a:lstStyle/>
          <a:p>
            <a:r>
              <a:rPr lang="ro-RO" dirty="0" smtClean="0"/>
              <a:t>Comentează efectul obținut prin valorificarea polisemantismului în contextele de mai jos:</a:t>
            </a:r>
            <a:endParaRPr lang="ro-RO" dirty="0"/>
          </a:p>
        </p:txBody>
      </p:sp>
      <p:sp>
        <p:nvSpPr>
          <p:cNvPr id="6" name="Substituent conținut 5"/>
          <p:cNvSpPr>
            <a:spLocks noGrp="1"/>
          </p:cNvSpPr>
          <p:nvPr>
            <p:ph sz="quarter" idx="4"/>
          </p:nvPr>
        </p:nvSpPr>
        <p:spPr>
          <a:xfrm>
            <a:off x="5441244" y="2756581"/>
            <a:ext cx="5687005" cy="3200400"/>
          </a:xfrm>
        </p:spPr>
        <p:txBody>
          <a:bodyPr>
            <a:normAutofit fontScale="85000" lnSpcReduction="10000"/>
          </a:bodyPr>
          <a:lstStyle/>
          <a:p>
            <a:r>
              <a:rPr lang="ro-RO" i="1" dirty="0"/>
              <a:t>„îngerii petrec în al Nouălea Cer”</a:t>
            </a:r>
            <a:r>
              <a:rPr lang="ro-RO" dirty="0"/>
              <a:t> (pag. 337); Piatra albă (o </a:t>
            </a:r>
            <a:r>
              <a:rPr lang="ro-RO" dirty="0" err="1"/>
              <a:t>urieșiță</a:t>
            </a:r>
            <a:r>
              <a:rPr lang="ro-RO" dirty="0"/>
              <a:t>-stâncă) își dorește </a:t>
            </a:r>
            <a:r>
              <a:rPr lang="ro-RO" dirty="0" err="1"/>
              <a:t>șă</a:t>
            </a:r>
            <a:r>
              <a:rPr lang="ro-RO" dirty="0"/>
              <a:t>-și găsească </a:t>
            </a:r>
            <a:r>
              <a:rPr lang="ro-RO" i="1" dirty="0"/>
              <a:t>„un soț pe măsura mea (...) Iar inima să nu-i împietrească la cea mai mică adiere de vânt”</a:t>
            </a:r>
            <a:r>
              <a:rPr lang="ro-RO" dirty="0"/>
              <a:t> (pag. 299</a:t>
            </a:r>
            <a:r>
              <a:rPr lang="ro-RO" dirty="0" smtClean="0"/>
              <a:t>); </a:t>
            </a:r>
            <a:r>
              <a:rPr lang="ro-RO" dirty="0"/>
              <a:t>invitat la </a:t>
            </a:r>
            <a:r>
              <a:rPr lang="ro-RO" i="1" dirty="0"/>
              <a:t>„o masă mare, festivă” </a:t>
            </a:r>
            <a:r>
              <a:rPr lang="ro-RO" dirty="0"/>
              <a:t>(de către Călin-File!), în cortul Împăratului Verde, care-l luase prizonier, Călătorul-dl. Ar </a:t>
            </a:r>
            <a:r>
              <a:rPr lang="ro-RO" i="1" dirty="0"/>
              <a:t>„era cu nasul în farfuria sa”,</a:t>
            </a:r>
            <a:r>
              <a:rPr lang="ro-RO" dirty="0"/>
              <a:t> în timp ce surprindea un schimb de replici de la o masă alăturată (pag. 388); când pana de Pasăre Măiastră pierdută de Pricolici ajunge pe Pământ, pentru câteva clipe </a:t>
            </a:r>
            <a:r>
              <a:rPr lang="ro-RO" i="1" dirty="0"/>
              <a:t>(„trei minute pe ceas”</a:t>
            </a:r>
            <a:r>
              <a:rPr lang="ro-RO" dirty="0"/>
              <a:t>), lumea se colorează, semafoarele </a:t>
            </a:r>
            <a:r>
              <a:rPr lang="ro-RO" i="1" dirty="0"/>
              <a:t>„o luaseră pur și simplu razna, încercând să identifice culorile potrivite. Două mașini se ciocniră, mai multe scaune din trafic se făcură țăndări, iar intersecția se umplu de stele roșii și verzi.”</a:t>
            </a:r>
            <a:r>
              <a:rPr lang="ro-RO" dirty="0"/>
              <a:t> (pag. 424); personajul Cataractă </a:t>
            </a:r>
            <a:r>
              <a:rPr lang="ro-RO" i="1" dirty="0"/>
              <a:t>(„care avea ochii cuprinși de albeață și, din cauza bolii, aceștia căpătaseră un aspect sticlos, cu o privire fixă”</a:t>
            </a:r>
            <a:r>
              <a:rPr lang="ro-RO" dirty="0"/>
              <a:t>) afirmă: </a:t>
            </a:r>
            <a:r>
              <a:rPr lang="ro-RO" i="1" dirty="0"/>
              <a:t>„I-am văzut cu ochii mei cum complotau…”</a:t>
            </a:r>
            <a:r>
              <a:rPr lang="ro-RO" dirty="0"/>
              <a:t> (pag. 371); Președintele, cugetând la Reconstrucția Țării, se întreabă retoric: </a:t>
            </a:r>
            <a:r>
              <a:rPr lang="ro-RO" i="1" dirty="0"/>
              <a:t>„Cine și-ar dori să investească într-o economie de basm…?”</a:t>
            </a:r>
            <a:r>
              <a:rPr lang="ro-RO" dirty="0"/>
              <a:t> (pag. 347)</a:t>
            </a:r>
            <a:r>
              <a:rPr lang="ro-RO" i="1" dirty="0"/>
              <a:t>.</a:t>
            </a:r>
            <a:r>
              <a:rPr lang="ro-RO" dirty="0"/>
              <a:t> </a:t>
            </a:r>
            <a:endParaRPr lang="ro-RO" dirty="0"/>
          </a:p>
        </p:txBody>
      </p:sp>
    </p:spTree>
    <p:extLst>
      <p:ext uri="{BB962C8B-B14F-4D97-AF65-F5344CB8AC3E}">
        <p14:creationId xmlns:p14="http://schemas.microsoft.com/office/powerpoint/2010/main" val="2864753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fontScale="90000"/>
          </a:bodyPr>
          <a:lstStyle/>
          <a:p>
            <a:r>
              <a:rPr lang="ro-RO" sz="4000" b="1" i="1" dirty="0" smtClean="0"/>
              <a:t>O istorie secretă a Țării Vampirilor. Cartea Pricoliciului</a:t>
            </a:r>
            <a:r>
              <a:rPr lang="ro-RO" sz="4000" b="1" dirty="0" smtClean="0"/>
              <a:t/>
            </a:r>
            <a:br>
              <a:rPr lang="ro-RO" sz="4000" b="1" dirty="0" smtClean="0"/>
            </a:br>
            <a:r>
              <a:rPr lang="ro-RO" sz="4000" b="1" dirty="0" smtClean="0"/>
              <a:t>Autor: Adina Popescu</a:t>
            </a:r>
            <a:endParaRPr lang="ro-RO" sz="4000" b="1" dirty="0"/>
          </a:p>
        </p:txBody>
      </p:sp>
      <p:sp>
        <p:nvSpPr>
          <p:cNvPr id="3" name="Substituent conținut 2"/>
          <p:cNvSpPr>
            <a:spLocks noGrp="1"/>
          </p:cNvSpPr>
          <p:nvPr>
            <p:ph sz="half" idx="1"/>
          </p:nvPr>
        </p:nvSpPr>
        <p:spPr>
          <a:xfrm>
            <a:off x="1066799" y="2103120"/>
            <a:ext cx="5751689" cy="3749040"/>
          </a:xfrm>
        </p:spPr>
        <p:txBody>
          <a:bodyPr>
            <a:normAutofit fontScale="70000" lnSpcReduction="20000"/>
          </a:bodyPr>
          <a:lstStyle/>
          <a:p>
            <a:pPr marL="0" indent="0">
              <a:buNone/>
            </a:pPr>
            <a:r>
              <a:rPr lang="ro-RO" sz="2400" b="1" dirty="0" smtClean="0"/>
              <a:t>Te invit să citești acest fragment de text cu care se încheie romanul. Autoarea rezumă aici conținutul cărții. Citind, vei putea înțelege dacă te-ar interesa povestea:</a:t>
            </a:r>
          </a:p>
          <a:p>
            <a:pPr marL="0" indent="0">
              <a:buNone/>
            </a:pPr>
            <a:r>
              <a:rPr lang="ro-RO" sz="2400" dirty="0"/>
              <a:t>Pricoliciul </a:t>
            </a:r>
            <a:r>
              <a:rPr lang="ro-RO" sz="2400" i="1" dirty="0"/>
              <a:t>„Își irosise toată viața în pădurea sa. Trăise nici mort, nici viu, în așteptare. Și nu venise nimeni care să-i dea să soarbă din Apa Vie și să-i aducă aminte că avea o misiune importantă de făcut. Totuși, la un moment dat, plecase. Pentru că pădurea sa dragă urma să dispară, să se transforme în altceva, așa că își găsise curajul să-l înfrunte pe Cel-din-Baltă. Plecase și întâlnise un Călător. Apoi pierduse Călătorul și întâlnise un zmeu. Călătorise într-un camion până în Cetatea de Scaune. Îl cunoscuse pe Împăratul Roșu și îi șterpelise un flacon cu Apă Vie. Cu care înviase o pasăre. După ce fusese stors de niște Vești. Apoi se împrietenise cu </a:t>
            </a:r>
            <a:r>
              <a:rPr lang="ro-RO" sz="2400" i="1" dirty="0" err="1"/>
              <a:t>Greuceanu</a:t>
            </a:r>
            <a:r>
              <a:rPr lang="ro-RO" sz="2400" i="1" dirty="0"/>
              <a:t> și asistase la o bătaie între prieteni. Încercase să supraviețuiască înfometat și singur în Marele Oraș. Primise pomană de la Sfinți și văzuse vampirii (...). Apoi ... îl salvase pe </a:t>
            </a:r>
            <a:r>
              <a:rPr lang="ro-RO" sz="2400" i="1" dirty="0" err="1"/>
              <a:t>Greuceanu</a:t>
            </a:r>
            <a:r>
              <a:rPr lang="ro-RO" sz="2400" i="1" dirty="0"/>
              <a:t>! După ce fusese urmărit de un Corector care îl </a:t>
            </a:r>
            <a:r>
              <a:rPr lang="ro-RO" sz="2400" b="1" i="1" dirty="0"/>
              <a:t>numise</a:t>
            </a:r>
            <a:r>
              <a:rPr lang="ro-RO" sz="2400" i="1" dirty="0"/>
              <a:t>. Era un </a:t>
            </a:r>
            <a:r>
              <a:rPr lang="en-US" sz="2400" dirty="0" err="1"/>
              <a:t>pricolici</a:t>
            </a:r>
            <a:r>
              <a:rPr lang="ro-RO" sz="2400" i="1" dirty="0"/>
              <a:t>. și, mai presus de toate, avea o poveste</a:t>
            </a:r>
            <a:r>
              <a:rPr lang="ro-RO" sz="2400" i="1" dirty="0" smtClean="0"/>
              <a:t>.” (pag. 381)</a:t>
            </a:r>
            <a:endParaRPr lang="ro-RO" sz="24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833886" y="2198980"/>
            <a:ext cx="2949256" cy="3454742"/>
          </a:xfrm>
        </p:spPr>
      </p:pic>
      <p:sp>
        <p:nvSpPr>
          <p:cNvPr id="7" name="Rectangle 3"/>
          <p:cNvSpPr>
            <a:spLocks noChangeArrowheads="1"/>
          </p:cNvSpPr>
          <p:nvPr/>
        </p:nvSpPr>
        <p:spPr bwMode="auto">
          <a:xfrm>
            <a:off x="0" y="0"/>
            <a:ext cx="12192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ro-RO" sz="2100" b="0" i="0" u="none" strike="noStrike" cap="none" normalizeH="0" baseline="0" smtClean="0">
                <a:ln>
                  <a:noFill/>
                </a:ln>
                <a:solidFill>
                  <a:srgbClr val="212121"/>
                </a:solidFill>
                <a:effectLst/>
                <a:latin typeface="inherit"/>
              </a:rPr>
              <a:t>Février à Juin</a:t>
            </a:r>
            <a:r>
              <a:rPr kumimoji="0" lang="fr-FR" altLang="ro-RO" sz="1100" b="0" i="0" u="none" strike="noStrike" cap="none" normalizeH="0" baseline="0" smtClean="0">
                <a:ln>
                  <a:noFill/>
                </a:ln>
                <a:solidFill>
                  <a:schemeClr val="tx1"/>
                </a:solidFill>
                <a:effectLst/>
              </a:rPr>
              <a:t> </a:t>
            </a:r>
            <a:endParaRPr kumimoji="0" lang="fr-FR" altLang="ro-RO"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49666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smtClean="0"/>
              <a:t>VOCABULAR</a:t>
            </a:r>
            <a:endParaRPr lang="ro-RO" dirty="0"/>
          </a:p>
        </p:txBody>
      </p:sp>
      <p:sp>
        <p:nvSpPr>
          <p:cNvPr id="3" name="Substituent text 2"/>
          <p:cNvSpPr>
            <a:spLocks noGrp="1"/>
          </p:cNvSpPr>
          <p:nvPr>
            <p:ph type="body" idx="1"/>
          </p:nvPr>
        </p:nvSpPr>
        <p:spPr/>
        <p:txBody>
          <a:bodyPr/>
          <a:lstStyle/>
          <a:p>
            <a:r>
              <a:rPr lang="ro-RO" dirty="0" smtClean="0"/>
              <a:t>Identifică cuvinte care aparțin aceluiași câmp lexical.</a:t>
            </a:r>
            <a:endParaRPr lang="ro-RO" dirty="0"/>
          </a:p>
        </p:txBody>
      </p:sp>
      <p:sp>
        <p:nvSpPr>
          <p:cNvPr id="4" name="Substituent conținut 3"/>
          <p:cNvSpPr>
            <a:spLocks noGrp="1"/>
          </p:cNvSpPr>
          <p:nvPr>
            <p:ph sz="half" idx="2"/>
          </p:nvPr>
        </p:nvSpPr>
        <p:spPr/>
        <p:txBody>
          <a:bodyPr/>
          <a:lstStyle/>
          <a:p>
            <a:r>
              <a:rPr lang="ro-RO" b="1" dirty="0" smtClean="0"/>
              <a:t>al </a:t>
            </a:r>
            <a:r>
              <a:rPr lang="ro-RO" b="1" dirty="0"/>
              <a:t>obiectelor magice din </a:t>
            </a:r>
            <a:r>
              <a:rPr lang="ro-RO" b="1" dirty="0" smtClean="0"/>
              <a:t>basme</a:t>
            </a:r>
          </a:p>
          <a:p>
            <a:r>
              <a:rPr lang="ro-RO" b="1" dirty="0"/>
              <a:t>al mijloacelor de transport </a:t>
            </a:r>
            <a:r>
              <a:rPr lang="ro-RO" b="1" dirty="0" smtClean="0"/>
              <a:t>magice</a:t>
            </a:r>
          </a:p>
          <a:p>
            <a:r>
              <a:rPr lang="ro-RO" b="1" dirty="0"/>
              <a:t>al </a:t>
            </a:r>
            <a:r>
              <a:rPr lang="ro-RO" b="1" dirty="0" smtClean="0"/>
              <a:t>culorilor</a:t>
            </a:r>
          </a:p>
          <a:p>
            <a:r>
              <a:rPr lang="ro-RO" b="1" dirty="0"/>
              <a:t>al instrumentelor </a:t>
            </a:r>
            <a:r>
              <a:rPr lang="ro-RO" b="1" dirty="0" smtClean="0"/>
              <a:t>muzicale</a:t>
            </a:r>
          </a:p>
          <a:p>
            <a:r>
              <a:rPr lang="ro-RO" b="1" dirty="0"/>
              <a:t>al personajelor care-i sperie pe </a:t>
            </a:r>
            <a:r>
              <a:rPr lang="ro-RO" b="1" dirty="0" smtClean="0"/>
              <a:t>copii etc.</a:t>
            </a:r>
            <a:endParaRPr lang="ro-RO" b="1" dirty="0"/>
          </a:p>
        </p:txBody>
      </p:sp>
      <p:sp>
        <p:nvSpPr>
          <p:cNvPr id="5" name="Substituent text 4"/>
          <p:cNvSpPr>
            <a:spLocks noGrp="1"/>
          </p:cNvSpPr>
          <p:nvPr>
            <p:ph type="body" sz="quarter" idx="3"/>
          </p:nvPr>
        </p:nvSpPr>
        <p:spPr/>
        <p:txBody>
          <a:bodyPr/>
          <a:lstStyle/>
          <a:p>
            <a:r>
              <a:rPr lang="ro-RO" dirty="0" smtClean="0"/>
              <a:t>Exemplu:</a:t>
            </a:r>
            <a:endParaRPr lang="ro-RO" dirty="0"/>
          </a:p>
        </p:txBody>
      </p:sp>
      <p:sp>
        <p:nvSpPr>
          <p:cNvPr id="6" name="Substituent conținut 5"/>
          <p:cNvSpPr>
            <a:spLocks noGrp="1"/>
          </p:cNvSpPr>
          <p:nvPr>
            <p:ph sz="quarter" idx="4"/>
          </p:nvPr>
        </p:nvSpPr>
        <p:spPr/>
        <p:txBody>
          <a:bodyPr/>
          <a:lstStyle/>
          <a:p>
            <a:r>
              <a:rPr lang="ro-RO" b="1" dirty="0"/>
              <a:t>al culorilor</a:t>
            </a:r>
            <a:r>
              <a:rPr lang="ro-RO" dirty="0"/>
              <a:t> – portocaliu, roz, galben, </a:t>
            </a:r>
            <a:r>
              <a:rPr lang="ro-RO" dirty="0" err="1"/>
              <a:t>ciclam</a:t>
            </a:r>
            <a:r>
              <a:rPr lang="ro-RO" dirty="0"/>
              <a:t>, auriu, azuriu, turcoaz, roșu, violet, gri-cârtiță, gri-șoarece (asociate plastic cu substantive, creând epitete sau comparații: </a:t>
            </a:r>
            <a:r>
              <a:rPr lang="ro-RO" i="1" dirty="0"/>
              <a:t>„petice de asfalt galbene ca lămâia”, „vrăbii cu penaj </a:t>
            </a:r>
            <a:r>
              <a:rPr lang="ro-RO" i="1" dirty="0" err="1"/>
              <a:t>ciclam</a:t>
            </a:r>
            <a:r>
              <a:rPr lang="ro-RO" i="1" dirty="0"/>
              <a:t>,”, „praf auriu”, „fum azuriu”, „un coș</a:t>
            </a:r>
            <a:r>
              <a:rPr lang="ro-RO" dirty="0"/>
              <a:t> (al unui căpcăun de la Salubritate) </a:t>
            </a:r>
            <a:r>
              <a:rPr lang="ro-RO" i="1" dirty="0"/>
              <a:t>turcoaz de pe nas”, „ziduri galben-muștar”, „pete albastre, mov sau </a:t>
            </a:r>
            <a:r>
              <a:rPr lang="ro-RO" i="1" dirty="0" err="1"/>
              <a:t>ciclam</a:t>
            </a:r>
            <a:r>
              <a:rPr lang="ro-RO" i="1" dirty="0"/>
              <a:t>”, „cornișe de culoarea piersicii”, „ferestre vopsite în verde-smarald”, „apa cu bule căpătase culoarea șampaniei”</a:t>
            </a:r>
            <a:r>
              <a:rPr lang="ro-RO" dirty="0"/>
              <a:t>) (pag. 422, 423, 426).</a:t>
            </a:r>
            <a:endParaRPr lang="ro-RO" dirty="0"/>
          </a:p>
        </p:txBody>
      </p:sp>
    </p:spTree>
    <p:extLst>
      <p:ext uri="{BB962C8B-B14F-4D97-AF65-F5344CB8AC3E}">
        <p14:creationId xmlns:p14="http://schemas.microsoft.com/office/powerpoint/2010/main" val="2727231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smtClean="0"/>
              <a:t>Stil și expresivitate</a:t>
            </a:r>
            <a:endParaRPr lang="ro-RO" dirty="0"/>
          </a:p>
        </p:txBody>
      </p:sp>
      <p:sp>
        <p:nvSpPr>
          <p:cNvPr id="3" name="Substituent text 2"/>
          <p:cNvSpPr>
            <a:spLocks noGrp="1"/>
          </p:cNvSpPr>
          <p:nvPr>
            <p:ph type="body" idx="1"/>
          </p:nvPr>
        </p:nvSpPr>
        <p:spPr/>
        <p:txBody>
          <a:bodyPr/>
          <a:lstStyle/>
          <a:p>
            <a:r>
              <a:rPr lang="ro-RO" dirty="0" smtClean="0"/>
              <a:t>Aplicație pe cap. 25: </a:t>
            </a:r>
            <a:r>
              <a:rPr lang="ro-RO" b="1" i="1" dirty="0" smtClean="0"/>
              <a:t>Aripa </a:t>
            </a:r>
            <a:r>
              <a:rPr lang="ro-RO" b="1" i="1" dirty="0" err="1" smtClean="0"/>
              <a:t>Limbo</a:t>
            </a:r>
            <a:endParaRPr lang="ro-RO" b="1" i="1" dirty="0"/>
          </a:p>
        </p:txBody>
      </p:sp>
      <p:sp>
        <p:nvSpPr>
          <p:cNvPr id="4" name="Substituent conținut 3"/>
          <p:cNvSpPr>
            <a:spLocks noGrp="1"/>
          </p:cNvSpPr>
          <p:nvPr>
            <p:ph sz="half" idx="2"/>
          </p:nvPr>
        </p:nvSpPr>
        <p:spPr/>
        <p:txBody>
          <a:bodyPr/>
          <a:lstStyle/>
          <a:p>
            <a:r>
              <a:rPr lang="ro-RO" dirty="0"/>
              <a:t>Descoperă substantivele însoțite de adjective-culori (epitetele cromatice).</a:t>
            </a:r>
            <a:endParaRPr lang="ro-RO" dirty="0"/>
          </a:p>
        </p:txBody>
      </p:sp>
      <p:sp>
        <p:nvSpPr>
          <p:cNvPr id="5" name="Substituent text 4"/>
          <p:cNvSpPr>
            <a:spLocks noGrp="1"/>
          </p:cNvSpPr>
          <p:nvPr>
            <p:ph type="body" sz="quarter" idx="3"/>
          </p:nvPr>
        </p:nvSpPr>
        <p:spPr/>
        <p:txBody>
          <a:bodyPr/>
          <a:lstStyle/>
          <a:p>
            <a:r>
              <a:rPr lang="ro-RO" dirty="0" smtClean="0"/>
              <a:t>Model: </a:t>
            </a:r>
            <a:endParaRPr lang="ro-RO" dirty="0"/>
          </a:p>
        </p:txBody>
      </p:sp>
      <p:sp>
        <p:nvSpPr>
          <p:cNvPr id="6" name="Substituent conținut 5"/>
          <p:cNvSpPr>
            <a:spLocks noGrp="1"/>
          </p:cNvSpPr>
          <p:nvPr>
            <p:ph sz="quarter" idx="4"/>
          </p:nvPr>
        </p:nvSpPr>
        <p:spPr/>
        <p:txBody>
          <a:bodyPr/>
          <a:lstStyle/>
          <a:p>
            <a:r>
              <a:rPr lang="ro-RO" i="1" dirty="0"/>
              <a:t>ochi înroșiți, pete movulii, venă albăstruie, piele albă, halat alb, plasă roșie, nimb roșiatic, bastonaș negru, un x roșu, păr bălai, chipuri vineții, rană sângerie</a:t>
            </a:r>
            <a:r>
              <a:rPr lang="ro-RO" dirty="0"/>
              <a:t> etc.</a:t>
            </a:r>
            <a:endParaRPr lang="ro-RO" dirty="0"/>
          </a:p>
        </p:txBody>
      </p:sp>
    </p:spTree>
    <p:extLst>
      <p:ext uri="{BB962C8B-B14F-4D97-AF65-F5344CB8AC3E}">
        <p14:creationId xmlns:p14="http://schemas.microsoft.com/office/powerpoint/2010/main" val="3254029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smtClean="0"/>
              <a:t>Culori</a:t>
            </a:r>
            <a:endParaRPr lang="ro-RO" dirty="0"/>
          </a:p>
        </p:txBody>
      </p:sp>
      <p:sp>
        <p:nvSpPr>
          <p:cNvPr id="3" name="Substituent text 2"/>
          <p:cNvSpPr>
            <a:spLocks noGrp="1"/>
          </p:cNvSpPr>
          <p:nvPr>
            <p:ph type="body" idx="1"/>
          </p:nvPr>
        </p:nvSpPr>
        <p:spPr/>
        <p:txBody>
          <a:bodyPr/>
          <a:lstStyle/>
          <a:p>
            <a:r>
              <a:rPr lang="ro-RO" dirty="0" smtClean="0"/>
              <a:t>Aplicație pe fragmentul </a:t>
            </a:r>
            <a:r>
              <a:rPr lang="ro-RO" dirty="0"/>
              <a:t>de la pag. </a:t>
            </a:r>
            <a:r>
              <a:rPr lang="ro-RO" dirty="0" smtClean="0"/>
              <a:t>386-389: meniul Împăratului Verde </a:t>
            </a:r>
            <a:endParaRPr lang="ro-RO" dirty="0"/>
          </a:p>
        </p:txBody>
      </p:sp>
      <p:sp>
        <p:nvSpPr>
          <p:cNvPr id="4" name="Substituent conținut 3"/>
          <p:cNvSpPr>
            <a:spLocks noGrp="1"/>
          </p:cNvSpPr>
          <p:nvPr>
            <p:ph sz="half" idx="2"/>
          </p:nvPr>
        </p:nvSpPr>
        <p:spPr/>
        <p:txBody>
          <a:bodyPr/>
          <a:lstStyle/>
          <a:p>
            <a:r>
              <a:rPr lang="ro-RO" dirty="0" smtClean="0"/>
              <a:t>Selectează cuvintele care numesc sau sugerează culori. Ce culoare predomină?</a:t>
            </a:r>
            <a:endParaRPr lang="ro-RO" dirty="0"/>
          </a:p>
        </p:txBody>
      </p:sp>
      <p:sp>
        <p:nvSpPr>
          <p:cNvPr id="5" name="Substituent text 4"/>
          <p:cNvSpPr>
            <a:spLocks noGrp="1"/>
          </p:cNvSpPr>
          <p:nvPr>
            <p:ph type="body" sz="quarter" idx="3"/>
          </p:nvPr>
        </p:nvSpPr>
        <p:spPr/>
        <p:txBody>
          <a:bodyPr/>
          <a:lstStyle/>
          <a:p>
            <a:r>
              <a:rPr lang="ro-RO" dirty="0" smtClean="0"/>
              <a:t>Aplicație pe textul integral</a:t>
            </a:r>
            <a:endParaRPr lang="ro-RO" dirty="0"/>
          </a:p>
        </p:txBody>
      </p:sp>
      <p:sp>
        <p:nvSpPr>
          <p:cNvPr id="6" name="Substituent conținut 5"/>
          <p:cNvSpPr>
            <a:spLocks noGrp="1"/>
          </p:cNvSpPr>
          <p:nvPr>
            <p:ph sz="quarter" idx="4"/>
          </p:nvPr>
        </p:nvSpPr>
        <p:spPr/>
        <p:txBody>
          <a:bodyPr/>
          <a:lstStyle/>
          <a:p>
            <a:r>
              <a:rPr lang="ro-RO" dirty="0"/>
              <a:t>Cartea pare a se afla sub imperiul </a:t>
            </a:r>
            <a:r>
              <a:rPr lang="ro-RO" b="1" dirty="0"/>
              <a:t>roșului</a:t>
            </a:r>
            <a:r>
              <a:rPr lang="ro-RO" dirty="0"/>
              <a:t>, numit sau sugerat, lucru explicabil prin prezența vampirilor iubitori de sânge în poveste</a:t>
            </a:r>
            <a:r>
              <a:rPr lang="ro-RO" dirty="0" smtClean="0"/>
              <a:t>. Completează o fișă cu structuri/ sintagme/ enunțuri care fac referire la culori. </a:t>
            </a:r>
            <a:endParaRPr lang="ro-RO" dirty="0"/>
          </a:p>
        </p:txBody>
      </p:sp>
    </p:spTree>
    <p:extLst>
      <p:ext uri="{BB962C8B-B14F-4D97-AF65-F5344CB8AC3E}">
        <p14:creationId xmlns:p14="http://schemas.microsoft.com/office/powerpoint/2010/main" val="385004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smtClean="0"/>
              <a:t>Joc</a:t>
            </a:r>
            <a:endParaRPr lang="ro-RO" dirty="0"/>
          </a:p>
        </p:txBody>
      </p:sp>
      <p:sp>
        <p:nvSpPr>
          <p:cNvPr id="3" name="Substituent text 2"/>
          <p:cNvSpPr>
            <a:spLocks noGrp="1"/>
          </p:cNvSpPr>
          <p:nvPr>
            <p:ph type="body" idx="1"/>
          </p:nvPr>
        </p:nvSpPr>
        <p:spPr/>
        <p:txBody>
          <a:bodyPr/>
          <a:lstStyle/>
          <a:p>
            <a:r>
              <a:rPr lang="ro-RO" dirty="0" smtClean="0"/>
              <a:t>Observație:</a:t>
            </a:r>
            <a:endParaRPr lang="ro-RO" dirty="0"/>
          </a:p>
        </p:txBody>
      </p:sp>
      <p:sp>
        <p:nvSpPr>
          <p:cNvPr id="4" name="Substituent conținut 3"/>
          <p:cNvSpPr>
            <a:spLocks noGrp="1"/>
          </p:cNvSpPr>
          <p:nvPr>
            <p:ph sz="half" idx="2"/>
          </p:nvPr>
        </p:nvSpPr>
        <p:spPr/>
        <p:txBody>
          <a:bodyPr/>
          <a:lstStyle/>
          <a:p>
            <a:r>
              <a:rPr lang="ro-RO" dirty="0" smtClean="0"/>
              <a:t>În roman se </a:t>
            </a:r>
            <a:r>
              <a:rPr lang="ro-RO" dirty="0"/>
              <a:t>face </a:t>
            </a:r>
            <a:r>
              <a:rPr lang="ro-RO" dirty="0" smtClean="0"/>
              <a:t>apel </a:t>
            </a:r>
            <a:r>
              <a:rPr lang="ro-RO" dirty="0"/>
              <a:t>la o paletă largă de culori: </a:t>
            </a:r>
            <a:r>
              <a:rPr lang="ro-RO" i="1" dirty="0"/>
              <a:t>vioriu, verzui, albăstrui, maroniu, vioriu, vinețiu, cenușiu</a:t>
            </a:r>
            <a:r>
              <a:rPr lang="ro-RO" dirty="0"/>
              <a:t> și chiar la </a:t>
            </a:r>
            <a:r>
              <a:rPr lang="ro-RO" i="1" dirty="0"/>
              <a:t>negru</a:t>
            </a:r>
            <a:r>
              <a:rPr lang="ro-RO" dirty="0"/>
              <a:t>, cu sensurile căruia scriitoarea se și joacă: </a:t>
            </a:r>
            <a:r>
              <a:rPr lang="ro-RO" dirty="0" smtClean="0"/>
              <a:t>„ministrul </a:t>
            </a:r>
            <a:r>
              <a:rPr lang="ro-RO" dirty="0"/>
              <a:t>Sfarmă-Piatră bea ceai </a:t>
            </a:r>
            <a:r>
              <a:rPr lang="ro-RO" i="1" dirty="0"/>
              <a:t>negru</a:t>
            </a:r>
            <a:r>
              <a:rPr lang="ro-RO" dirty="0"/>
              <a:t> și are inima </a:t>
            </a:r>
            <a:r>
              <a:rPr lang="ro-RO" i="1" dirty="0"/>
              <a:t>neagră</a:t>
            </a:r>
            <a:r>
              <a:rPr lang="ro-RO" dirty="0"/>
              <a:t> de mânie, un vampir (Sânge-Albastru) are inima </a:t>
            </a:r>
            <a:r>
              <a:rPr lang="ro-RO" i="1" dirty="0"/>
              <a:t>neagră</a:t>
            </a:r>
            <a:r>
              <a:rPr lang="ro-RO" dirty="0"/>
              <a:t> și </a:t>
            </a:r>
            <a:r>
              <a:rPr lang="ro-RO" dirty="0" smtClean="0"/>
              <a:t>împietrită”.</a:t>
            </a:r>
            <a:endParaRPr lang="ro-RO" dirty="0"/>
          </a:p>
          <a:p>
            <a:endParaRPr lang="ro-RO" dirty="0"/>
          </a:p>
        </p:txBody>
      </p:sp>
      <p:sp>
        <p:nvSpPr>
          <p:cNvPr id="5" name="Substituent text 4"/>
          <p:cNvSpPr>
            <a:spLocks noGrp="1"/>
          </p:cNvSpPr>
          <p:nvPr>
            <p:ph type="body" sz="quarter" idx="3"/>
          </p:nvPr>
        </p:nvSpPr>
        <p:spPr/>
        <p:txBody>
          <a:bodyPr/>
          <a:lstStyle/>
          <a:p>
            <a:r>
              <a:rPr lang="ro-RO" dirty="0" smtClean="0"/>
              <a:t>Participă și tu!</a:t>
            </a:r>
            <a:endParaRPr lang="ro-RO" dirty="0"/>
          </a:p>
        </p:txBody>
      </p:sp>
      <p:sp>
        <p:nvSpPr>
          <p:cNvPr id="6" name="Substituent conținut 5"/>
          <p:cNvSpPr>
            <a:spLocks noGrp="1"/>
          </p:cNvSpPr>
          <p:nvPr>
            <p:ph sz="quarter" idx="4"/>
          </p:nvPr>
        </p:nvSpPr>
        <p:spPr/>
        <p:txBody>
          <a:bodyPr/>
          <a:lstStyle/>
          <a:p>
            <a:r>
              <a:rPr lang="ro-RO" dirty="0" smtClean="0"/>
              <a:t>Caută și notează exemple de situații în care se folosesc culori pentru a se sugera stări sufletești.</a:t>
            </a:r>
            <a:endParaRPr lang="ro-RO" dirty="0"/>
          </a:p>
        </p:txBody>
      </p:sp>
    </p:spTree>
    <p:extLst>
      <p:ext uri="{BB962C8B-B14F-4D97-AF65-F5344CB8AC3E}">
        <p14:creationId xmlns:p14="http://schemas.microsoft.com/office/powerpoint/2010/main" val="2352363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smtClean="0"/>
              <a:t>Imagini artistice (auditive, olfactive etc.)</a:t>
            </a:r>
            <a:endParaRPr lang="ro-RO" dirty="0"/>
          </a:p>
        </p:txBody>
      </p:sp>
      <p:sp>
        <p:nvSpPr>
          <p:cNvPr id="3" name="Substituent text 2"/>
          <p:cNvSpPr>
            <a:spLocks noGrp="1"/>
          </p:cNvSpPr>
          <p:nvPr>
            <p:ph type="body" idx="1"/>
          </p:nvPr>
        </p:nvSpPr>
        <p:spPr/>
        <p:txBody>
          <a:bodyPr/>
          <a:lstStyle/>
          <a:p>
            <a:r>
              <a:rPr lang="ro-RO" dirty="0" smtClean="0"/>
              <a:t>Sarcină de lucru</a:t>
            </a:r>
            <a:endParaRPr lang="ro-RO" dirty="0"/>
          </a:p>
        </p:txBody>
      </p:sp>
      <p:sp>
        <p:nvSpPr>
          <p:cNvPr id="4" name="Substituent conținut 3"/>
          <p:cNvSpPr>
            <a:spLocks noGrp="1"/>
          </p:cNvSpPr>
          <p:nvPr>
            <p:ph sz="half" idx="2"/>
          </p:nvPr>
        </p:nvSpPr>
        <p:spPr/>
        <p:txBody>
          <a:bodyPr/>
          <a:lstStyle/>
          <a:p>
            <a:r>
              <a:rPr lang="ro-RO" dirty="0" smtClean="0"/>
              <a:t>Descoperă cuvinte </a:t>
            </a:r>
            <a:r>
              <a:rPr lang="ro-RO" dirty="0"/>
              <a:t>(interjecții, substantive, verbe) care redau în mintea cititorului imagini auditive sau </a:t>
            </a:r>
            <a:r>
              <a:rPr lang="ro-RO" dirty="0" smtClean="0"/>
              <a:t>olfactive</a:t>
            </a:r>
          </a:p>
          <a:p>
            <a:endParaRPr lang="ro-RO" dirty="0"/>
          </a:p>
          <a:p>
            <a:endParaRPr lang="ro-RO" dirty="0" smtClean="0"/>
          </a:p>
          <a:p>
            <a:r>
              <a:rPr lang="ro-RO" dirty="0" smtClean="0"/>
              <a:t>Transcrie cuvinte/sintagme/fragmente </a:t>
            </a:r>
            <a:r>
              <a:rPr lang="ro-RO" dirty="0"/>
              <a:t>care transmit impresii olfactive (mirosuri, miresme, senzații de frig sau de frică </a:t>
            </a:r>
            <a:r>
              <a:rPr lang="ro-RO" dirty="0" smtClean="0"/>
              <a:t>etc.).</a:t>
            </a:r>
            <a:endParaRPr lang="ro-RO" dirty="0"/>
          </a:p>
        </p:txBody>
      </p:sp>
      <p:sp>
        <p:nvSpPr>
          <p:cNvPr id="5" name="Substituent text 4"/>
          <p:cNvSpPr>
            <a:spLocks noGrp="1"/>
          </p:cNvSpPr>
          <p:nvPr>
            <p:ph type="body" sz="quarter" idx="3"/>
          </p:nvPr>
        </p:nvSpPr>
        <p:spPr/>
        <p:txBody>
          <a:bodyPr/>
          <a:lstStyle/>
          <a:p>
            <a:r>
              <a:rPr lang="ro-RO" dirty="0" smtClean="0"/>
              <a:t>Model</a:t>
            </a:r>
            <a:endParaRPr lang="ro-RO" dirty="0"/>
          </a:p>
        </p:txBody>
      </p:sp>
      <p:sp>
        <p:nvSpPr>
          <p:cNvPr id="6" name="Substituent conținut 5"/>
          <p:cNvSpPr>
            <a:spLocks noGrp="1"/>
          </p:cNvSpPr>
          <p:nvPr>
            <p:ph sz="quarter" idx="4"/>
          </p:nvPr>
        </p:nvSpPr>
        <p:spPr/>
        <p:txBody>
          <a:bodyPr>
            <a:normAutofit fontScale="92500" lnSpcReduction="20000"/>
          </a:bodyPr>
          <a:lstStyle/>
          <a:p>
            <a:r>
              <a:rPr lang="ro-RO" dirty="0"/>
              <a:t>interjecții: </a:t>
            </a:r>
            <a:r>
              <a:rPr lang="ro-RO" i="1" dirty="0"/>
              <a:t>hm</a:t>
            </a:r>
            <a:r>
              <a:rPr lang="ro-RO" dirty="0"/>
              <a:t> (384), </a:t>
            </a:r>
            <a:r>
              <a:rPr lang="ro-RO" i="1" dirty="0"/>
              <a:t>păi</a:t>
            </a:r>
            <a:r>
              <a:rPr lang="ro-RO" dirty="0"/>
              <a:t> (385), </a:t>
            </a:r>
            <a:r>
              <a:rPr lang="ro-RO" i="1" dirty="0"/>
              <a:t>of</a:t>
            </a:r>
            <a:r>
              <a:rPr lang="ro-RO" dirty="0"/>
              <a:t> (389), </a:t>
            </a:r>
            <a:r>
              <a:rPr lang="ro-RO" i="1" dirty="0"/>
              <a:t>iu, iu</a:t>
            </a:r>
            <a:r>
              <a:rPr lang="ro-RO" dirty="0"/>
              <a:t> (398), </a:t>
            </a:r>
            <a:r>
              <a:rPr lang="ro-RO" i="1" dirty="0"/>
              <a:t>tai, ni</a:t>
            </a:r>
            <a:r>
              <a:rPr lang="ro-RO" dirty="0"/>
              <a:t> (93), </a:t>
            </a:r>
            <a:r>
              <a:rPr lang="ro-RO" i="1" dirty="0"/>
              <a:t>bau</a:t>
            </a:r>
            <a:r>
              <a:rPr lang="ro-RO" dirty="0"/>
              <a:t> (413) etc.; </a:t>
            </a:r>
            <a:endParaRPr lang="ro-RO" dirty="0" smtClean="0"/>
          </a:p>
          <a:p>
            <a:r>
              <a:rPr lang="ro-RO" dirty="0" smtClean="0"/>
              <a:t>substantive</a:t>
            </a:r>
            <a:r>
              <a:rPr lang="ro-RO" dirty="0"/>
              <a:t>: </a:t>
            </a:r>
            <a:r>
              <a:rPr lang="ro-RO" i="1" dirty="0"/>
              <a:t>scârțâit, hârâială</a:t>
            </a:r>
            <a:r>
              <a:rPr lang="ro-RO" dirty="0"/>
              <a:t> (51), </a:t>
            </a:r>
            <a:r>
              <a:rPr lang="ro-RO" i="1" dirty="0"/>
              <a:t>cotcodăcit</a:t>
            </a:r>
            <a:r>
              <a:rPr lang="ro-RO" dirty="0"/>
              <a:t> (195), </a:t>
            </a:r>
            <a:r>
              <a:rPr lang="ro-RO" i="1" dirty="0"/>
              <a:t>bâzâit</a:t>
            </a:r>
            <a:r>
              <a:rPr lang="ro-RO" dirty="0"/>
              <a:t> (206), </a:t>
            </a:r>
            <a:r>
              <a:rPr lang="ro-RO" i="1" dirty="0"/>
              <a:t>trăncănit</a:t>
            </a:r>
            <a:r>
              <a:rPr lang="ro-RO" dirty="0"/>
              <a:t> (26), </a:t>
            </a:r>
            <a:r>
              <a:rPr lang="ro-RO" i="1" dirty="0"/>
              <a:t>foșnet</a:t>
            </a:r>
            <a:r>
              <a:rPr lang="ro-RO" dirty="0"/>
              <a:t> (332), </a:t>
            </a:r>
            <a:r>
              <a:rPr lang="ro-RO" i="1" dirty="0"/>
              <a:t>cârâit, gâfâit</a:t>
            </a:r>
            <a:r>
              <a:rPr lang="ro-RO" dirty="0"/>
              <a:t> (</a:t>
            </a:r>
            <a:r>
              <a:rPr lang="ro-RO" dirty="0" smtClean="0"/>
              <a:t>374)etc</a:t>
            </a:r>
            <a:r>
              <a:rPr lang="ro-RO" dirty="0"/>
              <a:t>.; </a:t>
            </a:r>
            <a:endParaRPr lang="ro-RO" dirty="0" smtClean="0"/>
          </a:p>
          <a:p>
            <a:r>
              <a:rPr lang="ro-RO" dirty="0" smtClean="0"/>
              <a:t>verbe</a:t>
            </a:r>
            <a:r>
              <a:rPr lang="ro-RO" dirty="0"/>
              <a:t>: </a:t>
            </a:r>
            <a:r>
              <a:rPr lang="ro-RO" i="1" dirty="0"/>
              <a:t>pâlpâiau, fâlfâiau</a:t>
            </a:r>
            <a:r>
              <a:rPr lang="ro-RO" dirty="0"/>
              <a:t> (383), </a:t>
            </a:r>
            <a:r>
              <a:rPr lang="ro-RO" i="1" dirty="0"/>
              <a:t>zumzăiau</a:t>
            </a:r>
            <a:r>
              <a:rPr lang="ro-RO" dirty="0"/>
              <a:t> (378), </a:t>
            </a:r>
            <a:r>
              <a:rPr lang="ro-RO" i="1" dirty="0"/>
              <a:t>zvâcnea</a:t>
            </a:r>
            <a:r>
              <a:rPr lang="ro-RO" dirty="0"/>
              <a:t> (379), </a:t>
            </a:r>
            <a:r>
              <a:rPr lang="ro-RO" i="1" dirty="0"/>
              <a:t>sâsâi</a:t>
            </a:r>
            <a:r>
              <a:rPr lang="ro-RO" dirty="0"/>
              <a:t> (53), </a:t>
            </a:r>
            <a:r>
              <a:rPr lang="ro-RO" i="1" dirty="0" err="1"/>
              <a:t>behăie</a:t>
            </a:r>
            <a:r>
              <a:rPr lang="ro-RO" dirty="0"/>
              <a:t> (194</a:t>
            </a:r>
            <a:r>
              <a:rPr lang="ro-RO" dirty="0" smtClean="0"/>
              <a:t>) etc.;</a:t>
            </a:r>
          </a:p>
          <a:p>
            <a:r>
              <a:rPr lang="ro-RO" i="1" dirty="0"/>
              <a:t>„mireasma florilor”</a:t>
            </a:r>
            <a:r>
              <a:rPr lang="ro-RO" dirty="0"/>
              <a:t> (378), </a:t>
            </a:r>
            <a:r>
              <a:rPr lang="ro-RO" i="1" dirty="0"/>
              <a:t>„rotocoale vineții de tutun”</a:t>
            </a:r>
            <a:r>
              <a:rPr lang="ro-RO" dirty="0"/>
              <a:t> (137), </a:t>
            </a:r>
            <a:r>
              <a:rPr lang="ro-RO" i="1" dirty="0"/>
              <a:t>„fumegau grătarele, cu hălci de carne și de slănină care sfârâiau, perpelindu-se pe jar”</a:t>
            </a:r>
            <a:r>
              <a:rPr lang="ro-RO" dirty="0"/>
              <a:t> (163), </a:t>
            </a:r>
            <a:r>
              <a:rPr lang="ro-RO" i="1" dirty="0"/>
              <a:t>„aerul răcoros al nopții”</a:t>
            </a:r>
            <a:r>
              <a:rPr lang="ro-RO" dirty="0"/>
              <a:t> (142), </a:t>
            </a:r>
            <a:r>
              <a:rPr lang="ro-RO" i="1" dirty="0"/>
              <a:t>„miros de balegă”</a:t>
            </a:r>
            <a:r>
              <a:rPr lang="ro-RO" dirty="0"/>
              <a:t> (169), </a:t>
            </a:r>
            <a:r>
              <a:rPr lang="ro-RO" i="1" dirty="0"/>
              <a:t>„mirosea a usturoi de la o poștă”</a:t>
            </a:r>
            <a:r>
              <a:rPr lang="ro-RO" dirty="0"/>
              <a:t> (170), </a:t>
            </a:r>
            <a:r>
              <a:rPr lang="ro-RO" i="1" dirty="0"/>
              <a:t>„bolboroselile unui filtru de cafea”</a:t>
            </a:r>
            <a:r>
              <a:rPr lang="ro-RO" dirty="0"/>
              <a:t> (210</a:t>
            </a:r>
            <a:r>
              <a:rPr lang="ro-RO" dirty="0" smtClean="0"/>
              <a:t>) etc.</a:t>
            </a:r>
            <a:endParaRPr lang="ro-RO" dirty="0"/>
          </a:p>
        </p:txBody>
      </p:sp>
    </p:spTree>
    <p:extLst>
      <p:ext uri="{BB962C8B-B14F-4D97-AF65-F5344CB8AC3E}">
        <p14:creationId xmlns:p14="http://schemas.microsoft.com/office/powerpoint/2010/main" val="3600328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a:bodyPr>
          <a:lstStyle/>
          <a:p>
            <a:r>
              <a:rPr lang="ro-RO" dirty="0"/>
              <a:t>Derivarea, </a:t>
            </a:r>
            <a:r>
              <a:rPr lang="ro-RO" dirty="0" smtClean="0"/>
              <a:t>compunerea</a:t>
            </a:r>
            <a:endParaRPr lang="ro-RO" dirty="0"/>
          </a:p>
        </p:txBody>
      </p:sp>
      <p:sp>
        <p:nvSpPr>
          <p:cNvPr id="3" name="Substituent text 2"/>
          <p:cNvSpPr>
            <a:spLocks noGrp="1"/>
          </p:cNvSpPr>
          <p:nvPr>
            <p:ph type="body" idx="1"/>
          </p:nvPr>
        </p:nvSpPr>
        <p:spPr/>
        <p:txBody>
          <a:bodyPr/>
          <a:lstStyle/>
          <a:p>
            <a:r>
              <a:rPr lang="ro-RO" dirty="0" smtClean="0"/>
              <a:t>Derivarea</a:t>
            </a:r>
            <a:endParaRPr lang="ro-RO" dirty="0"/>
          </a:p>
        </p:txBody>
      </p:sp>
      <p:sp>
        <p:nvSpPr>
          <p:cNvPr id="4" name="Substituent conținut 3"/>
          <p:cNvSpPr>
            <a:spLocks noGrp="1"/>
          </p:cNvSpPr>
          <p:nvPr>
            <p:ph sz="half" idx="2"/>
          </p:nvPr>
        </p:nvSpPr>
        <p:spPr/>
        <p:txBody>
          <a:bodyPr/>
          <a:lstStyle/>
          <a:p>
            <a:r>
              <a:rPr lang="ro-RO" dirty="0" smtClean="0"/>
              <a:t>Explică cum s-au format următoarele derivate din text: </a:t>
            </a:r>
            <a:r>
              <a:rPr lang="ro-RO" i="1" dirty="0" smtClean="0"/>
              <a:t>noduros</a:t>
            </a:r>
            <a:r>
              <a:rPr lang="ro-RO" i="1" dirty="0"/>
              <a:t>, străfund, prietenește, tiparniță, fetișcană, carnețel, barbișon, furtișaguri, </a:t>
            </a:r>
            <a:r>
              <a:rPr lang="ro-RO" i="1" dirty="0" err="1"/>
              <a:t>fierătaie</a:t>
            </a:r>
            <a:r>
              <a:rPr lang="ro-RO" i="1" dirty="0"/>
              <a:t>, jurnalist, dulceag, </a:t>
            </a:r>
            <a:r>
              <a:rPr lang="ro-RO" i="1" dirty="0" err="1"/>
              <a:t>prunișoară</a:t>
            </a:r>
            <a:r>
              <a:rPr lang="ro-RO" i="1" dirty="0"/>
              <a:t>, răsfoind, dezgust, incolor, ireproșabil, dezmoștenit, nesfârșit</a:t>
            </a:r>
            <a:r>
              <a:rPr lang="ro-RO" dirty="0"/>
              <a:t> </a:t>
            </a:r>
            <a:r>
              <a:rPr lang="ro-RO" dirty="0" smtClean="0"/>
              <a:t>etc.</a:t>
            </a:r>
          </a:p>
          <a:p>
            <a:r>
              <a:rPr lang="ro-RO" dirty="0" smtClean="0"/>
              <a:t>Găsește în capitolul I al cărții 10 cuvinte derivate.</a:t>
            </a:r>
            <a:endParaRPr lang="ro-RO" dirty="0"/>
          </a:p>
        </p:txBody>
      </p:sp>
      <p:sp>
        <p:nvSpPr>
          <p:cNvPr id="5" name="Substituent text 4"/>
          <p:cNvSpPr>
            <a:spLocks noGrp="1"/>
          </p:cNvSpPr>
          <p:nvPr>
            <p:ph type="body" sz="quarter" idx="3"/>
          </p:nvPr>
        </p:nvSpPr>
        <p:spPr/>
        <p:txBody>
          <a:bodyPr/>
          <a:lstStyle/>
          <a:p>
            <a:r>
              <a:rPr lang="ro-RO" dirty="0" smtClean="0"/>
              <a:t>Compunerea </a:t>
            </a:r>
            <a:endParaRPr lang="ro-RO" dirty="0"/>
          </a:p>
        </p:txBody>
      </p:sp>
      <p:sp>
        <p:nvSpPr>
          <p:cNvPr id="6" name="Substituent conținut 5"/>
          <p:cNvSpPr>
            <a:spLocks noGrp="1"/>
          </p:cNvSpPr>
          <p:nvPr>
            <p:ph sz="quarter" idx="4"/>
          </p:nvPr>
        </p:nvSpPr>
        <p:spPr/>
        <p:txBody>
          <a:bodyPr/>
          <a:lstStyle/>
          <a:p>
            <a:r>
              <a:rPr lang="ro-RO" dirty="0" smtClean="0"/>
              <a:t>Arată cum s-au format numele </a:t>
            </a:r>
            <a:r>
              <a:rPr lang="ro-RO" dirty="0"/>
              <a:t>personajelor sau </a:t>
            </a:r>
            <a:r>
              <a:rPr lang="ro-RO" dirty="0" smtClean="0"/>
              <a:t>toponimele din lista dată: </a:t>
            </a:r>
            <a:r>
              <a:rPr lang="ro-RO" i="1" dirty="0" smtClean="0"/>
              <a:t>Sânge-Albastru</a:t>
            </a:r>
            <a:r>
              <a:rPr lang="ro-RO" i="1" dirty="0"/>
              <a:t>, Sânge-Rece, Venă Sfârtecată, Agerul Ochilor sau Clubul AB4, Valea Berii, Țara Vampirilor, Facultatea de Management a Basmului, Școala de Zâne, Crângul Pantofarilor</a:t>
            </a:r>
            <a:r>
              <a:rPr lang="ro-RO" dirty="0"/>
              <a:t> </a:t>
            </a:r>
            <a:r>
              <a:rPr lang="ro-RO" dirty="0" smtClean="0"/>
              <a:t>etc.</a:t>
            </a:r>
          </a:p>
          <a:p>
            <a:r>
              <a:rPr lang="ro-RO" dirty="0" smtClean="0"/>
              <a:t>Completează lista cu alte substantive proprii compuse.</a:t>
            </a:r>
            <a:endParaRPr lang="ro-RO" dirty="0"/>
          </a:p>
        </p:txBody>
      </p:sp>
    </p:spTree>
    <p:extLst>
      <p:ext uri="{BB962C8B-B14F-4D97-AF65-F5344CB8AC3E}">
        <p14:creationId xmlns:p14="http://schemas.microsoft.com/office/powerpoint/2010/main" val="1616823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a:t>N</a:t>
            </a:r>
            <a:r>
              <a:rPr lang="ro-RO" dirty="0" smtClean="0"/>
              <a:t>eologismele</a:t>
            </a:r>
            <a:r>
              <a:rPr lang="ro-RO" dirty="0"/>
              <a:t>, </a:t>
            </a:r>
            <a:r>
              <a:rPr lang="ro-RO" dirty="0" smtClean="0"/>
              <a:t>regionalismele</a:t>
            </a:r>
            <a:endParaRPr lang="ro-RO" dirty="0"/>
          </a:p>
        </p:txBody>
      </p:sp>
      <p:sp>
        <p:nvSpPr>
          <p:cNvPr id="3" name="Substituent text 2"/>
          <p:cNvSpPr>
            <a:spLocks noGrp="1"/>
          </p:cNvSpPr>
          <p:nvPr>
            <p:ph type="body" idx="1"/>
          </p:nvPr>
        </p:nvSpPr>
        <p:spPr/>
        <p:txBody>
          <a:bodyPr/>
          <a:lstStyle/>
          <a:p>
            <a:r>
              <a:rPr lang="ro-RO" dirty="0" smtClean="0"/>
              <a:t>Neologisme</a:t>
            </a:r>
            <a:endParaRPr lang="ro-RO" dirty="0"/>
          </a:p>
        </p:txBody>
      </p:sp>
      <p:sp>
        <p:nvSpPr>
          <p:cNvPr id="4" name="Substituent conținut 3"/>
          <p:cNvSpPr>
            <a:spLocks noGrp="1"/>
          </p:cNvSpPr>
          <p:nvPr>
            <p:ph sz="half" idx="2"/>
          </p:nvPr>
        </p:nvSpPr>
        <p:spPr/>
        <p:txBody>
          <a:bodyPr/>
          <a:lstStyle/>
          <a:p>
            <a:r>
              <a:rPr lang="ro-RO" b="1" dirty="0" smtClean="0"/>
              <a:t> </a:t>
            </a:r>
            <a:r>
              <a:rPr lang="ro-RO" dirty="0" smtClean="0"/>
              <a:t>Notează pe caietul de lucru neologismele date și continuă lista cu alte 10 cuvinte noi </a:t>
            </a:r>
            <a:r>
              <a:rPr lang="ro-RO" dirty="0"/>
              <a:t>(</a:t>
            </a:r>
            <a:r>
              <a:rPr lang="ro-RO" i="1" dirty="0"/>
              <a:t>amiabil, irascibil, apatic, impasibil, brand, week-end, profitabil, bântuie decent, diplomă de charismă, tentație, privilegiat</a:t>
            </a:r>
            <a:r>
              <a:rPr lang="ro-RO" dirty="0"/>
              <a:t> etc</a:t>
            </a:r>
            <a:r>
              <a:rPr lang="ro-RO" dirty="0" smtClean="0"/>
              <a:t>.)</a:t>
            </a:r>
          </a:p>
          <a:p>
            <a:r>
              <a:rPr lang="ro-RO" dirty="0" smtClean="0"/>
              <a:t>Caută în dicționar sensul celor 10 neologisme găsite de tine și alcătuiește enunțuri cu ele.</a:t>
            </a:r>
            <a:endParaRPr lang="ro-RO" dirty="0"/>
          </a:p>
        </p:txBody>
      </p:sp>
      <p:sp>
        <p:nvSpPr>
          <p:cNvPr id="5" name="Substituent text 4"/>
          <p:cNvSpPr>
            <a:spLocks noGrp="1"/>
          </p:cNvSpPr>
          <p:nvPr>
            <p:ph type="body" sz="quarter" idx="3"/>
          </p:nvPr>
        </p:nvSpPr>
        <p:spPr/>
        <p:txBody>
          <a:bodyPr/>
          <a:lstStyle/>
          <a:p>
            <a:r>
              <a:rPr lang="ro-RO" dirty="0" smtClean="0"/>
              <a:t>Regionalisme</a:t>
            </a:r>
            <a:endParaRPr lang="ro-RO" dirty="0"/>
          </a:p>
        </p:txBody>
      </p:sp>
      <p:sp>
        <p:nvSpPr>
          <p:cNvPr id="6" name="Substituent conținut 5"/>
          <p:cNvSpPr>
            <a:spLocks noGrp="1"/>
          </p:cNvSpPr>
          <p:nvPr>
            <p:ph sz="quarter" idx="4"/>
          </p:nvPr>
        </p:nvSpPr>
        <p:spPr/>
        <p:txBody>
          <a:bodyPr/>
          <a:lstStyle/>
          <a:p>
            <a:r>
              <a:rPr lang="ro-RO" dirty="0" smtClean="0"/>
              <a:t>Iată câteva regionalisme extrase din text </a:t>
            </a:r>
            <a:r>
              <a:rPr lang="ro-RO" dirty="0"/>
              <a:t>(</a:t>
            </a:r>
            <a:r>
              <a:rPr lang="ro-RO" i="1" dirty="0"/>
              <a:t>bicisnic, obidă, blide, laviță, opaiț, ciolane, ciozvârtă, gologan, nurlie</a:t>
            </a:r>
            <a:r>
              <a:rPr lang="ro-RO" dirty="0"/>
              <a:t> etc</a:t>
            </a:r>
            <a:r>
              <a:rPr lang="ro-RO" dirty="0" smtClean="0"/>
              <a:t>.). Pe măsură ce citești, notează și alte regionalisme. Subliniază-le pe cele care se folosesc și în regiunea/ zona ta.</a:t>
            </a:r>
            <a:endParaRPr lang="ro-RO" dirty="0"/>
          </a:p>
        </p:txBody>
      </p:sp>
    </p:spTree>
    <p:extLst>
      <p:ext uri="{BB962C8B-B14F-4D97-AF65-F5344CB8AC3E}">
        <p14:creationId xmlns:p14="http://schemas.microsoft.com/office/powerpoint/2010/main" val="3315955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smtClean="0"/>
              <a:t>Postfață</a:t>
            </a:r>
            <a:endParaRPr lang="ro-RO" dirty="0"/>
          </a:p>
        </p:txBody>
      </p:sp>
      <p:sp>
        <p:nvSpPr>
          <p:cNvPr id="3" name="Substituent text 2"/>
          <p:cNvSpPr>
            <a:spLocks noGrp="1"/>
          </p:cNvSpPr>
          <p:nvPr>
            <p:ph type="body" idx="1"/>
          </p:nvPr>
        </p:nvSpPr>
        <p:spPr/>
        <p:txBody>
          <a:bodyPr/>
          <a:lstStyle/>
          <a:p>
            <a:r>
              <a:rPr lang="ro-RO" dirty="0" smtClean="0"/>
              <a:t>În loc de încheiere</a:t>
            </a:r>
            <a:endParaRPr lang="ro-RO" dirty="0"/>
          </a:p>
        </p:txBody>
      </p:sp>
      <p:sp>
        <p:nvSpPr>
          <p:cNvPr id="4" name="Substituent conținut 3"/>
          <p:cNvSpPr>
            <a:spLocks noGrp="1"/>
          </p:cNvSpPr>
          <p:nvPr>
            <p:ph sz="half" idx="2"/>
          </p:nvPr>
        </p:nvSpPr>
        <p:spPr/>
        <p:txBody>
          <a:bodyPr/>
          <a:lstStyle/>
          <a:p>
            <a:r>
              <a:rPr lang="ro-RO" i="1" dirty="0"/>
              <a:t>Istoria secretă a Țării Vampirilor</a:t>
            </a:r>
            <a:r>
              <a:rPr lang="ro-RO" dirty="0"/>
              <a:t> de Adina </a:t>
            </a:r>
            <a:r>
              <a:rPr lang="ro-RO" dirty="0" smtClean="0"/>
              <a:t>Popescu este </a:t>
            </a:r>
            <a:r>
              <a:rPr lang="ro-RO" dirty="0"/>
              <a:t>un roman scris cu umor și ironie fină, cu referiri permanente la Basm și Folclor, o carte cu o Poveste-alegorie care poate fi citită și, cu adevărat, înțeleasă doar de Cititorii informați, țesută din </a:t>
            </a:r>
            <a:r>
              <a:rPr lang="ro-RO" i="1" dirty="0"/>
              <a:t>„aventură și magie și emoție autentică”</a:t>
            </a:r>
            <a:r>
              <a:rPr lang="ro-RO" dirty="0"/>
              <a:t>, o Poveste pe care fiecare și-o imaginează </a:t>
            </a:r>
            <a:r>
              <a:rPr lang="ro-RO" dirty="0" smtClean="0"/>
              <a:t>altfel.</a:t>
            </a:r>
          </a:p>
          <a:p>
            <a:pPr marL="0" indent="0">
              <a:buNone/>
            </a:pPr>
            <a:endParaRPr lang="ro-RO" dirty="0"/>
          </a:p>
        </p:txBody>
      </p:sp>
      <p:sp>
        <p:nvSpPr>
          <p:cNvPr id="5" name="Substituent text 4"/>
          <p:cNvSpPr>
            <a:spLocks noGrp="1"/>
          </p:cNvSpPr>
          <p:nvPr>
            <p:ph type="body" sz="quarter" idx="3"/>
          </p:nvPr>
        </p:nvSpPr>
        <p:spPr/>
        <p:txBody>
          <a:bodyPr/>
          <a:lstStyle/>
          <a:p>
            <a:r>
              <a:rPr lang="ro-RO" b="1" i="1" dirty="0" smtClean="0"/>
              <a:t>Câteva cuvinte</a:t>
            </a:r>
            <a:endParaRPr lang="ro-RO" b="1" i="1" dirty="0"/>
          </a:p>
        </p:txBody>
      </p:sp>
      <p:sp>
        <p:nvSpPr>
          <p:cNvPr id="6" name="Substituent conținut 5"/>
          <p:cNvSpPr>
            <a:spLocks noGrp="1"/>
          </p:cNvSpPr>
          <p:nvPr>
            <p:ph sz="quarter" idx="4"/>
          </p:nvPr>
        </p:nvSpPr>
        <p:spPr/>
        <p:txBody>
          <a:bodyPr/>
          <a:lstStyle/>
          <a:p>
            <a:r>
              <a:rPr lang="ro-RO" dirty="0" smtClean="0"/>
              <a:t>Vă invit să citim postfața cărții, intitulată </a:t>
            </a:r>
            <a:r>
              <a:rPr lang="ro-RO" b="1" i="1" dirty="0" smtClean="0"/>
              <a:t>Câteva cuvinte</a:t>
            </a:r>
            <a:r>
              <a:rPr lang="ro-RO" dirty="0" smtClean="0"/>
              <a:t>, care ne spune o poveste – povestea cărții inspirate de o lectură ultra-mega-cunoscută, vorba copiilor, </a:t>
            </a:r>
            <a:r>
              <a:rPr lang="ro-RO" b="1" i="1" dirty="0" smtClean="0"/>
              <a:t>Harry Potter</a:t>
            </a:r>
            <a:r>
              <a:rPr lang="ro-RO" dirty="0" smtClean="0"/>
              <a:t>, care a ajuns să vadă lumina tiparului, după mai multe încercări, grație concursului Trofeul Arthur.</a:t>
            </a:r>
            <a:endParaRPr lang="ro-RO" dirty="0"/>
          </a:p>
        </p:txBody>
      </p:sp>
    </p:spTree>
    <p:extLst>
      <p:ext uri="{BB962C8B-B14F-4D97-AF65-F5344CB8AC3E}">
        <p14:creationId xmlns:p14="http://schemas.microsoft.com/office/powerpoint/2010/main" val="1232091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smtClean="0"/>
              <a:t>Timp de lucru</a:t>
            </a:r>
            <a:endParaRPr lang="ro-RO" dirty="0"/>
          </a:p>
        </p:txBody>
      </p:sp>
      <p:sp>
        <p:nvSpPr>
          <p:cNvPr id="3" name="Substituent text 2"/>
          <p:cNvSpPr>
            <a:spLocks noGrp="1"/>
          </p:cNvSpPr>
          <p:nvPr>
            <p:ph type="body" idx="1"/>
          </p:nvPr>
        </p:nvSpPr>
        <p:spPr/>
        <p:txBody>
          <a:bodyPr/>
          <a:lstStyle/>
          <a:p>
            <a:r>
              <a:rPr lang="ro-RO" b="1" i="1" dirty="0"/>
              <a:t>Scrisoarea către cititori</a:t>
            </a:r>
            <a:r>
              <a:rPr lang="ro-RO" dirty="0"/>
              <a:t> (pag. 5)</a:t>
            </a:r>
          </a:p>
        </p:txBody>
      </p:sp>
      <p:sp>
        <p:nvSpPr>
          <p:cNvPr id="4" name="Substituent conținut 3"/>
          <p:cNvSpPr>
            <a:spLocks noGrp="1"/>
          </p:cNvSpPr>
          <p:nvPr>
            <p:ph sz="half" idx="2"/>
          </p:nvPr>
        </p:nvSpPr>
        <p:spPr/>
        <p:txBody>
          <a:bodyPr>
            <a:normAutofit/>
          </a:bodyPr>
          <a:lstStyle/>
          <a:p>
            <a:r>
              <a:rPr lang="ro-RO" b="1" i="1" dirty="0" smtClean="0"/>
              <a:t>Scrisoarea de la pagina</a:t>
            </a:r>
            <a:r>
              <a:rPr lang="ro-RO" dirty="0" smtClean="0"/>
              <a:t> 5 îi </a:t>
            </a:r>
            <a:r>
              <a:rPr lang="ro-RO" dirty="0"/>
              <a:t>pune în temă pe cei interesați, în linii mari, asupra subiectului și lansează chiar și o invitație la lectura atentă a textului și la lucru efectiv cu textul sau pe text: </a:t>
            </a:r>
            <a:r>
              <a:rPr lang="ro-RO" i="1" dirty="0"/>
              <a:t>…este de datoria voastră de cititori să subliniați cu roșu pasajele care vi se par a fi în neregulă, să vă notați pe un carnețel sau pe ce aveți la îndemână, pe dosul palmei sau pe spătarul scaunului, numele personajelor suspecte sau pe ale celor cu comportament necorespunzător. </a:t>
            </a:r>
            <a:endParaRPr lang="ro-RO" dirty="0"/>
          </a:p>
          <a:p>
            <a:endParaRPr lang="ro-RO" dirty="0"/>
          </a:p>
        </p:txBody>
      </p:sp>
      <p:sp>
        <p:nvSpPr>
          <p:cNvPr id="5" name="Substituent text 4"/>
          <p:cNvSpPr>
            <a:spLocks noGrp="1"/>
          </p:cNvSpPr>
          <p:nvPr>
            <p:ph type="body" sz="quarter" idx="3"/>
          </p:nvPr>
        </p:nvSpPr>
        <p:spPr/>
        <p:txBody>
          <a:bodyPr/>
          <a:lstStyle/>
          <a:p>
            <a:r>
              <a:rPr lang="ro-RO" dirty="0" smtClean="0"/>
              <a:t>Sarcina de lucru</a:t>
            </a:r>
            <a:endParaRPr lang="ro-RO" dirty="0"/>
          </a:p>
        </p:txBody>
      </p:sp>
      <p:sp>
        <p:nvSpPr>
          <p:cNvPr id="6" name="Substituent conținut 5"/>
          <p:cNvSpPr>
            <a:spLocks noGrp="1"/>
          </p:cNvSpPr>
          <p:nvPr>
            <p:ph sz="quarter" idx="4"/>
          </p:nvPr>
        </p:nvSpPr>
        <p:spPr/>
        <p:txBody>
          <a:bodyPr/>
          <a:lstStyle/>
          <a:p>
            <a:r>
              <a:rPr lang="ro-RO" dirty="0" smtClean="0"/>
              <a:t>Vei avea la dispoziție </a:t>
            </a:r>
            <a:r>
              <a:rPr lang="ro-RO" dirty="0"/>
              <a:t>2 săptămâni, timp în care să se </a:t>
            </a:r>
            <a:r>
              <a:rPr lang="ro-RO" dirty="0" smtClean="0"/>
              <a:t>citești </a:t>
            </a:r>
            <a:r>
              <a:rPr lang="ro-RO" dirty="0"/>
              <a:t>și să </a:t>
            </a:r>
            <a:r>
              <a:rPr lang="ro-RO" dirty="0" smtClean="0"/>
              <a:t>noteze toate acele </a:t>
            </a:r>
            <a:r>
              <a:rPr lang="ro-RO" dirty="0"/>
              <a:t>aspecte care </a:t>
            </a:r>
            <a:r>
              <a:rPr lang="ro-RO" dirty="0" smtClean="0"/>
              <a:t>au fost exemplificate până aici: </a:t>
            </a:r>
            <a:r>
              <a:rPr lang="ro-RO" dirty="0"/>
              <a:t>nume de personaje, de locuri, </a:t>
            </a:r>
            <a:r>
              <a:rPr lang="ro-RO" dirty="0" smtClean="0"/>
              <a:t>situații, vocabular, imagini artistice </a:t>
            </a:r>
            <a:r>
              <a:rPr lang="ro-RO" dirty="0"/>
              <a:t>etc.</a:t>
            </a:r>
          </a:p>
        </p:txBody>
      </p:sp>
    </p:spTree>
    <p:extLst>
      <p:ext uri="{BB962C8B-B14F-4D97-AF65-F5344CB8AC3E}">
        <p14:creationId xmlns:p14="http://schemas.microsoft.com/office/powerpoint/2010/main" val="23654427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066800" y="642594"/>
            <a:ext cx="10058400" cy="994296"/>
          </a:xfrm>
        </p:spPr>
        <p:txBody>
          <a:bodyPr/>
          <a:lstStyle/>
          <a:p>
            <a:r>
              <a:rPr lang="ro-RO" dirty="0" smtClean="0"/>
              <a:t>Ai reușit să duci lectura până la capăt?</a:t>
            </a:r>
            <a:endParaRPr lang="ro-RO" dirty="0"/>
          </a:p>
        </p:txBody>
      </p:sp>
      <p:sp>
        <p:nvSpPr>
          <p:cNvPr id="3" name="Substituent text 2"/>
          <p:cNvSpPr>
            <a:spLocks noGrp="1"/>
          </p:cNvSpPr>
          <p:nvPr>
            <p:ph type="body" idx="1"/>
          </p:nvPr>
        </p:nvSpPr>
        <p:spPr>
          <a:xfrm>
            <a:off x="1069849" y="1727200"/>
            <a:ext cx="4754880" cy="485422"/>
          </a:xfrm>
        </p:spPr>
        <p:txBody>
          <a:bodyPr/>
          <a:lstStyle/>
          <a:p>
            <a:r>
              <a:rPr lang="ro-RO" dirty="0" smtClean="0"/>
              <a:t>Dacă DA!</a:t>
            </a:r>
            <a:endParaRPr lang="ro-RO" dirty="0"/>
          </a:p>
        </p:txBody>
      </p:sp>
      <p:sp>
        <p:nvSpPr>
          <p:cNvPr id="4" name="Substituent conținut 3"/>
          <p:cNvSpPr>
            <a:spLocks noGrp="1"/>
          </p:cNvSpPr>
          <p:nvPr>
            <p:ph sz="half" idx="2"/>
          </p:nvPr>
        </p:nvSpPr>
        <p:spPr>
          <a:xfrm>
            <a:off x="1069849" y="2212622"/>
            <a:ext cx="4754880" cy="3743676"/>
          </a:xfrm>
        </p:spPr>
        <p:txBody>
          <a:bodyPr>
            <a:normAutofit fontScale="85000" lnSpcReduction="10000"/>
          </a:bodyPr>
          <a:lstStyle/>
          <a:p>
            <a:r>
              <a:rPr lang="ro-RO" b="1" dirty="0" smtClean="0"/>
              <a:t>Cred că vrei să afli mai multe despre autoare! Fă cunoștință cu ea: </a:t>
            </a:r>
          </a:p>
          <a:p>
            <a:r>
              <a:rPr lang="ro-RO" dirty="0" smtClean="0"/>
              <a:t>Adina </a:t>
            </a:r>
            <a:r>
              <a:rPr lang="ro-RO" dirty="0"/>
              <a:t>Popescu s-a născut la 10 septembrie 1978, în </a:t>
            </a:r>
            <a:r>
              <a:rPr lang="ro-RO" dirty="0" err="1"/>
              <a:t>Bucureşti</a:t>
            </a:r>
            <a:r>
              <a:rPr lang="ro-RO" dirty="0"/>
              <a:t>. A absolvit Regie de Film, însă de la 18 ani a lucrat ca reporter </a:t>
            </a:r>
            <a:r>
              <a:rPr lang="ro-RO" dirty="0" err="1"/>
              <a:t>şi</a:t>
            </a:r>
            <a:r>
              <a:rPr lang="ro-RO" dirty="0"/>
              <a:t> jurnalist cultural, ulterior redactor, la </a:t>
            </a:r>
            <a:r>
              <a:rPr lang="ro-RO" i="1" dirty="0"/>
              <a:t>Dilema veche</a:t>
            </a:r>
            <a:r>
              <a:rPr lang="ro-RO" dirty="0"/>
              <a:t>. </a:t>
            </a:r>
          </a:p>
          <a:p>
            <a:r>
              <a:rPr lang="ro-RO" dirty="0"/>
              <a:t>Prima ei carte pentru copii, </a:t>
            </a:r>
            <a:r>
              <a:rPr lang="ro-RO" i="1" dirty="0"/>
              <a:t>Doar un zbor în jurul lumii</a:t>
            </a:r>
            <a:r>
              <a:rPr lang="ro-RO" dirty="0"/>
              <a:t>, a apărut în 1999. Interesată în primul rând de literatura pentru copii, a mai publicat </a:t>
            </a:r>
            <a:r>
              <a:rPr lang="ro-RO" i="1" dirty="0"/>
              <a:t>Miriapodul hoinar </a:t>
            </a:r>
            <a:r>
              <a:rPr lang="ro-RO" i="1" dirty="0" err="1"/>
              <a:t>şi</a:t>
            </a:r>
            <a:r>
              <a:rPr lang="ro-RO" i="1" dirty="0"/>
              <a:t> alte </a:t>
            </a:r>
            <a:r>
              <a:rPr lang="ro-RO" i="1" dirty="0" err="1"/>
              <a:t>poveşti</a:t>
            </a:r>
            <a:r>
              <a:rPr lang="ro-RO" i="1" dirty="0"/>
              <a:t>, Mari </a:t>
            </a:r>
            <a:r>
              <a:rPr lang="ro-RO" i="1" dirty="0" err="1"/>
              <a:t>poveşti</a:t>
            </a:r>
            <a:r>
              <a:rPr lang="ro-RO" i="1" dirty="0"/>
              <a:t> </a:t>
            </a:r>
            <a:r>
              <a:rPr lang="ro-RO" i="1" dirty="0" err="1"/>
              <a:t>româneşti</a:t>
            </a:r>
            <a:r>
              <a:rPr lang="ro-RO" i="1" dirty="0"/>
              <a:t> pe </a:t>
            </a:r>
            <a:r>
              <a:rPr lang="ro-RO" i="1" dirty="0" err="1"/>
              <a:t>înţelesul</a:t>
            </a:r>
            <a:r>
              <a:rPr lang="ro-RO" i="1" dirty="0"/>
              <a:t> celor mici, Aventurile lui </a:t>
            </a:r>
            <a:r>
              <a:rPr lang="ro-RO" i="1" dirty="0" err="1"/>
              <a:t>Doxi</a:t>
            </a:r>
            <a:r>
              <a:rPr lang="ro-RO" i="1" dirty="0"/>
              <a:t> în benzi desenate</a:t>
            </a:r>
            <a:r>
              <a:rPr lang="ro-RO" dirty="0"/>
              <a:t>, în colaborare cu Alexandru Ciubotariu, dar </a:t>
            </a:r>
            <a:r>
              <a:rPr lang="ro-RO" dirty="0" err="1"/>
              <a:t>şi</a:t>
            </a:r>
            <a:r>
              <a:rPr lang="ro-RO" dirty="0"/>
              <a:t> un </a:t>
            </a:r>
            <a:r>
              <a:rPr lang="ro-RO" i="1" dirty="0"/>
              <a:t>Manual de </a:t>
            </a:r>
            <a:r>
              <a:rPr lang="ro-RO" i="1" dirty="0" err="1"/>
              <a:t>şpagă</a:t>
            </a:r>
            <a:r>
              <a:rPr lang="ro-RO" dirty="0"/>
              <a:t> în cadrul campaniei „Nu da </a:t>
            </a:r>
            <a:r>
              <a:rPr lang="ro-RO" dirty="0" err="1" smtClean="0"/>
              <a:t>şpagă</a:t>
            </a:r>
            <a:r>
              <a:rPr lang="ro-RO" dirty="0" smtClean="0"/>
              <a:t>“ </a:t>
            </a:r>
            <a:r>
              <a:rPr lang="ro-RO" dirty="0"/>
              <a:t>(2001</a:t>
            </a:r>
            <a:r>
              <a:rPr lang="ro-RO" dirty="0" smtClean="0"/>
              <a:t>).</a:t>
            </a:r>
            <a:endParaRPr lang="ro-RO" dirty="0"/>
          </a:p>
          <a:p>
            <a:r>
              <a:rPr lang="ro-RO" dirty="0" smtClean="0"/>
              <a:t>În 2015, a publicat </a:t>
            </a:r>
            <a:r>
              <a:rPr lang="ro-RO" i="1" dirty="0" smtClean="0"/>
              <a:t>Povestiri de pe Calea </a:t>
            </a:r>
            <a:r>
              <a:rPr lang="ro-RO" i="1" dirty="0" err="1" smtClean="0"/>
              <a:t>Moşilor</a:t>
            </a:r>
            <a:r>
              <a:rPr lang="ro-RO" dirty="0" smtClean="0"/>
              <a:t>, o carte </a:t>
            </a:r>
            <a:r>
              <a:rPr lang="ro-RO" dirty="0" err="1" smtClean="0"/>
              <a:t>iniţial</a:t>
            </a:r>
            <a:r>
              <a:rPr lang="ro-RO" dirty="0" smtClean="0"/>
              <a:t> destinată </a:t>
            </a:r>
            <a:r>
              <a:rPr lang="ro-RO" dirty="0" err="1" smtClean="0"/>
              <a:t>adulţilor</a:t>
            </a:r>
            <a:r>
              <a:rPr lang="ro-RO" dirty="0" smtClean="0"/>
              <a:t>, dar în ea s-au regăsit </a:t>
            </a:r>
            <a:r>
              <a:rPr lang="ro-RO" dirty="0" err="1" smtClean="0"/>
              <a:t>şi</a:t>
            </a:r>
            <a:r>
              <a:rPr lang="ro-RO" dirty="0" smtClean="0"/>
              <a:t> copiii dornici să descopere o </a:t>
            </a:r>
            <a:r>
              <a:rPr lang="ro-RO" dirty="0" err="1" smtClean="0"/>
              <a:t>maşină</a:t>
            </a:r>
            <a:r>
              <a:rPr lang="ro-RO" dirty="0" smtClean="0"/>
              <a:t> a timpului care să-i poarte în anii 1980. </a:t>
            </a:r>
          </a:p>
          <a:p>
            <a:endParaRPr lang="ro-RO" dirty="0" smtClean="0"/>
          </a:p>
          <a:p>
            <a:endParaRPr lang="ro-RO" dirty="0"/>
          </a:p>
        </p:txBody>
      </p:sp>
      <p:sp>
        <p:nvSpPr>
          <p:cNvPr id="5" name="Substituent text 4"/>
          <p:cNvSpPr>
            <a:spLocks noGrp="1"/>
          </p:cNvSpPr>
          <p:nvPr>
            <p:ph type="body" sz="quarter" idx="3"/>
          </p:nvPr>
        </p:nvSpPr>
        <p:spPr>
          <a:xfrm>
            <a:off x="6373369" y="1727200"/>
            <a:ext cx="4754880" cy="1219200"/>
          </a:xfrm>
        </p:spPr>
        <p:txBody>
          <a:bodyPr>
            <a:normAutofit fontScale="70000" lnSpcReduction="20000"/>
          </a:bodyPr>
          <a:lstStyle/>
          <a:p>
            <a:r>
              <a:rPr lang="ro-RO" dirty="0"/>
              <a:t>Trilogia fantastică </a:t>
            </a:r>
            <a:r>
              <a:rPr lang="ro-RO" i="1" dirty="0"/>
              <a:t>O istorie secretă a </a:t>
            </a:r>
            <a:r>
              <a:rPr lang="ro-RO" i="1" dirty="0" err="1"/>
              <a:t>Ţării</a:t>
            </a:r>
            <a:r>
              <a:rPr lang="ro-RO" i="1" dirty="0"/>
              <a:t> Vampirilor</a:t>
            </a:r>
            <a:r>
              <a:rPr lang="ro-RO" dirty="0"/>
              <a:t> a </a:t>
            </a:r>
            <a:r>
              <a:rPr lang="ro-RO" dirty="0" err="1"/>
              <a:t>câştigat</a:t>
            </a:r>
            <a:r>
              <a:rPr lang="ro-RO" dirty="0"/>
              <a:t> în 2013 Marele Premiu al concursului de </a:t>
            </a:r>
            <a:r>
              <a:rPr lang="ro-RO" dirty="0" err="1"/>
              <a:t>creaţie</a:t>
            </a:r>
            <a:r>
              <a:rPr lang="ro-RO" dirty="0"/>
              <a:t> literară Trofeul Arthur. Adina a scris această carte în trei volume în aproape 10 ani, timp în care a mai scris despre bone, gunoieri, pescari, vecini care dau muzica prea tare, </a:t>
            </a:r>
            <a:r>
              <a:rPr lang="ro-RO" dirty="0" err="1"/>
              <a:t>biciclişti</a:t>
            </a:r>
            <a:r>
              <a:rPr lang="ro-RO" dirty="0"/>
              <a:t>, ambasadori, scriitori, ciobani </a:t>
            </a:r>
            <a:r>
              <a:rPr lang="ro-RO" dirty="0" err="1"/>
              <a:t>şi</a:t>
            </a:r>
            <a:r>
              <a:rPr lang="ro-RO" dirty="0"/>
              <a:t> alte reportaje narative, la </a:t>
            </a:r>
            <a:r>
              <a:rPr lang="ro-RO" dirty="0" err="1"/>
              <a:t>graniţa</a:t>
            </a:r>
            <a:r>
              <a:rPr lang="ro-RO" dirty="0"/>
              <a:t> cu </a:t>
            </a:r>
            <a:r>
              <a:rPr lang="ro-RO" dirty="0" err="1"/>
              <a:t>ficţiunea</a:t>
            </a:r>
            <a:r>
              <a:rPr lang="ro-RO" dirty="0"/>
              <a:t>. </a:t>
            </a:r>
            <a:endParaRPr lang="ro-RO" dirty="0" smtClean="0"/>
          </a:p>
          <a:p>
            <a:r>
              <a:rPr lang="ro-RO" dirty="0"/>
              <a:t>(</a:t>
            </a:r>
            <a:r>
              <a:rPr lang="ro-RO" dirty="0" smtClean="0"/>
              <a:t>www.editura-arthur.ro/info/autor/popescu-adina)</a:t>
            </a:r>
            <a:endParaRPr lang="ro-RO" dirty="0"/>
          </a:p>
        </p:txBody>
      </p:sp>
      <p:pic>
        <p:nvPicPr>
          <p:cNvPr id="7" name="Substituent conținut 6"/>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7360356" y="3036710"/>
            <a:ext cx="2453489" cy="2919589"/>
          </a:xfrm>
        </p:spPr>
      </p:pic>
    </p:spTree>
    <p:extLst>
      <p:ext uri="{BB962C8B-B14F-4D97-AF65-F5344CB8AC3E}">
        <p14:creationId xmlns:p14="http://schemas.microsoft.com/office/powerpoint/2010/main" val="1882703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066800" y="642594"/>
            <a:ext cx="10058400" cy="1705495"/>
          </a:xfrm>
        </p:spPr>
        <p:txBody>
          <a:bodyPr>
            <a:normAutofit fontScale="90000"/>
          </a:bodyPr>
          <a:lstStyle/>
          <a:p>
            <a:r>
              <a:rPr lang="ro-RO" b="1" i="1" dirty="0"/>
              <a:t>O istorie secretă a Țării Vampirilor. Cartea Pricoliciului</a:t>
            </a:r>
            <a:r>
              <a:rPr lang="ro-RO" b="1" dirty="0"/>
              <a:t/>
            </a:r>
            <a:br>
              <a:rPr lang="ro-RO" b="1" dirty="0"/>
            </a:br>
            <a:r>
              <a:rPr lang="ro-RO" b="1" dirty="0"/>
              <a:t>Autor: Adina Popescu</a:t>
            </a:r>
            <a:endParaRPr lang="ro-RO" b="1" dirty="0"/>
          </a:p>
        </p:txBody>
      </p:sp>
      <p:sp>
        <p:nvSpPr>
          <p:cNvPr id="3" name="Substituent conținut 2"/>
          <p:cNvSpPr>
            <a:spLocks noGrp="1"/>
          </p:cNvSpPr>
          <p:nvPr>
            <p:ph sz="half" idx="1"/>
          </p:nvPr>
        </p:nvSpPr>
        <p:spPr>
          <a:xfrm>
            <a:off x="1066800" y="2619022"/>
            <a:ext cx="4754880" cy="3233138"/>
          </a:xfrm>
        </p:spPr>
        <p:txBody>
          <a:bodyPr>
            <a:normAutofit fontScale="92500" lnSpcReduction="20000"/>
          </a:bodyPr>
          <a:lstStyle/>
          <a:p>
            <a:r>
              <a:rPr lang="ro-RO" sz="2000" dirty="0" smtClean="0"/>
              <a:t>În carte apar personaje precum: </a:t>
            </a:r>
            <a:r>
              <a:rPr lang="ro-RO" sz="2000" dirty="0" smtClean="0"/>
              <a:t>pricoliciul, </a:t>
            </a:r>
            <a:r>
              <a:rPr lang="ro-RO" sz="2000" dirty="0"/>
              <a:t>Apa Sâmbetei, Paștele Blajinilor, Iarba Fiarelor, Cățelul Pământului, Cel-din-Baltă, vârcolaci sau vampiri</a:t>
            </a:r>
            <a:r>
              <a:rPr lang="ro-RO" sz="2000" dirty="0" smtClean="0"/>
              <a:t>, </a:t>
            </a:r>
            <a:r>
              <a:rPr lang="ro-RO" sz="2000" dirty="0" err="1"/>
              <a:t>Greuceanu</a:t>
            </a:r>
            <a:r>
              <a:rPr lang="ro-RO" sz="2000" dirty="0"/>
              <a:t>, Pipăruș-Petru, Împăratul Verde sau Roșu, Făt-Frumos, Ileana Cosânzeana </a:t>
            </a:r>
            <a:r>
              <a:rPr lang="ro-RO" sz="2000" dirty="0" smtClean="0"/>
              <a:t>etc. </a:t>
            </a:r>
            <a:r>
              <a:rPr lang="ro-RO" sz="2000" b="1" dirty="0" smtClean="0"/>
              <a:t>Dacă nu știi nimic/prea multe despre aceste personaje, cercetează, documentează-te, consultând surse variate, la biblioteca școlii sau individual, acasă.</a:t>
            </a:r>
          </a:p>
          <a:p>
            <a:r>
              <a:rPr lang="ro-RO" sz="2000" dirty="0" smtClean="0"/>
              <a:t>De exemplu: poți consulta revista cu titlul </a:t>
            </a:r>
            <a:r>
              <a:rPr lang="ro-RO" sz="2000" b="1" i="1" dirty="0" smtClean="0"/>
              <a:t>Cărticica cu povești</a:t>
            </a:r>
            <a:r>
              <a:rPr lang="ro-RO" sz="2000" dirty="0" smtClean="0"/>
              <a:t> (produs final realizat în cadrul unui proiect </a:t>
            </a:r>
            <a:r>
              <a:rPr lang="ro-RO" sz="2000" dirty="0" err="1" smtClean="0"/>
              <a:t>eTwinning</a:t>
            </a:r>
            <a:r>
              <a:rPr lang="ro-RO" sz="2000" dirty="0" smtClean="0"/>
              <a:t>)</a:t>
            </a:r>
            <a:endParaRPr lang="ro-RO" sz="2000" dirty="0"/>
          </a:p>
        </p:txBody>
      </p:sp>
      <p:pic>
        <p:nvPicPr>
          <p:cNvPr id="5" name="Content Placeholder 4" descr="coperta.jpg"/>
          <p:cNvPicPr>
            <a:picLocks noGrp="1" noChangeAspect="1"/>
          </p:cNvPicPr>
          <p:nvPr>
            <p:ph sz="half" idx="2"/>
          </p:nvPr>
        </p:nvPicPr>
        <p:blipFill>
          <a:blip r:embed="rId2"/>
          <a:stretch>
            <a:fillRect/>
          </a:stretch>
        </p:blipFill>
        <p:spPr>
          <a:xfrm rot="5400000">
            <a:off x="6753849" y="2666273"/>
            <a:ext cx="3988141" cy="2674441"/>
          </a:xfrm>
        </p:spPr>
      </p:pic>
    </p:spTree>
    <p:extLst>
      <p:ext uri="{BB962C8B-B14F-4D97-AF65-F5344CB8AC3E}">
        <p14:creationId xmlns:p14="http://schemas.microsoft.com/office/powerpoint/2010/main" val="703678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a:t>Ai reușit să duci lectura până la capăt?</a:t>
            </a:r>
          </a:p>
        </p:txBody>
      </p:sp>
      <p:sp>
        <p:nvSpPr>
          <p:cNvPr id="3" name="Substituent text 2"/>
          <p:cNvSpPr>
            <a:spLocks noGrp="1"/>
          </p:cNvSpPr>
          <p:nvPr>
            <p:ph type="body" idx="1"/>
          </p:nvPr>
        </p:nvSpPr>
        <p:spPr/>
        <p:txBody>
          <a:bodyPr/>
          <a:lstStyle/>
          <a:p>
            <a:r>
              <a:rPr lang="ro-RO" dirty="0" smtClean="0"/>
              <a:t>Dacă NU!</a:t>
            </a:r>
            <a:endParaRPr lang="ro-RO" dirty="0"/>
          </a:p>
        </p:txBody>
      </p:sp>
      <p:sp>
        <p:nvSpPr>
          <p:cNvPr id="4" name="Substituent conținut 3"/>
          <p:cNvSpPr>
            <a:spLocks noGrp="1"/>
          </p:cNvSpPr>
          <p:nvPr>
            <p:ph sz="half" idx="2"/>
          </p:nvPr>
        </p:nvSpPr>
        <p:spPr/>
        <p:txBody>
          <a:bodyPr/>
          <a:lstStyle/>
          <a:p>
            <a:r>
              <a:rPr lang="ro-RO" dirty="0" smtClean="0"/>
              <a:t>Sper că ai citit atât încât să-ți poți da seama că nu e pe gustul tău! Nu abandona o carte după primele pagini citite: cărțile, ca și oamenii, pot părea plictisitoare, banale sau lipsite de haz, însă, în realitate, pot ascunde povești cum n-ai mai citit! Dacă-ți e de ajutor, află că și eu m-am împotmolit la primele 100 de pagini ale acestei cărți, dar nu am abandonat și, la final, am trecut cartea pe lista celor mai apreciate cărți ale anului.</a:t>
            </a:r>
            <a:endParaRPr lang="ro-RO" dirty="0"/>
          </a:p>
        </p:txBody>
      </p:sp>
      <p:sp>
        <p:nvSpPr>
          <p:cNvPr id="5" name="Substituent text 4"/>
          <p:cNvSpPr>
            <a:spLocks noGrp="1"/>
          </p:cNvSpPr>
          <p:nvPr>
            <p:ph type="body" sz="quarter" idx="3"/>
          </p:nvPr>
        </p:nvSpPr>
        <p:spPr/>
        <p:txBody>
          <a:bodyPr/>
          <a:lstStyle/>
          <a:p>
            <a:r>
              <a:rPr lang="ro-RO" dirty="0" smtClean="0"/>
              <a:t>Alte recomandări de lectură</a:t>
            </a:r>
            <a:endParaRPr lang="ro-RO" dirty="0"/>
          </a:p>
        </p:txBody>
      </p:sp>
      <p:sp>
        <p:nvSpPr>
          <p:cNvPr id="6" name="Substituent conținut 5"/>
          <p:cNvSpPr>
            <a:spLocks noGrp="1"/>
          </p:cNvSpPr>
          <p:nvPr>
            <p:ph sz="quarter" idx="4"/>
          </p:nvPr>
        </p:nvSpPr>
        <p:spPr/>
        <p:txBody>
          <a:bodyPr/>
          <a:lstStyle/>
          <a:p>
            <a:r>
              <a:rPr lang="ro-RO" dirty="0" smtClean="0"/>
              <a:t>Dacă, în continuare, vrei să te folosești de dreptul tău de cititor - acela de a abandona o carte care nu-ți place – te invit să alegi un alt titlu de carte care s-ar putea să te intereseze!</a:t>
            </a:r>
          </a:p>
          <a:p>
            <a:r>
              <a:rPr lang="ro-RO" dirty="0" smtClean="0"/>
              <a:t>1. </a:t>
            </a:r>
            <a:r>
              <a:rPr lang="ro-RO" i="1" dirty="0" smtClean="0"/>
              <a:t>Războiul solomonarilor</a:t>
            </a:r>
            <a:r>
              <a:rPr lang="ro-RO" dirty="0" smtClean="0"/>
              <a:t>, Moni Stănilă</a:t>
            </a:r>
          </a:p>
          <a:p>
            <a:r>
              <a:rPr lang="ro-RO" dirty="0" smtClean="0"/>
              <a:t>2. </a:t>
            </a:r>
            <a:r>
              <a:rPr lang="ro-RO" i="1" dirty="0" smtClean="0"/>
              <a:t>Bezna</a:t>
            </a:r>
            <a:r>
              <a:rPr lang="ro-RO" dirty="0" smtClean="0"/>
              <a:t>, Flavius Ardelean</a:t>
            </a:r>
          </a:p>
          <a:p>
            <a:r>
              <a:rPr lang="ro-RO" dirty="0" smtClean="0"/>
              <a:t>3. </a:t>
            </a:r>
            <a:r>
              <a:rPr lang="ro-RO" i="1" dirty="0" smtClean="0"/>
              <a:t>Harun și marea de povești</a:t>
            </a:r>
            <a:r>
              <a:rPr lang="ro-RO" dirty="0" smtClean="0"/>
              <a:t>, Salman Rushdie</a:t>
            </a:r>
          </a:p>
          <a:p>
            <a:r>
              <a:rPr lang="ro-RO" dirty="0" smtClean="0"/>
              <a:t>4. </a:t>
            </a:r>
            <a:r>
              <a:rPr lang="ro-RO" i="1" dirty="0" smtClean="0"/>
              <a:t>Harry Potter</a:t>
            </a:r>
            <a:r>
              <a:rPr lang="ro-RO" dirty="0" smtClean="0"/>
              <a:t>, </a:t>
            </a:r>
            <a:r>
              <a:rPr lang="ro-RO" dirty="0" err="1" smtClean="0"/>
              <a:t>J.K.Rowling</a:t>
            </a:r>
            <a:endParaRPr lang="ro-RO" dirty="0"/>
          </a:p>
        </p:txBody>
      </p:sp>
    </p:spTree>
    <p:extLst>
      <p:ext uri="{BB962C8B-B14F-4D97-AF65-F5344CB8AC3E}">
        <p14:creationId xmlns:p14="http://schemas.microsoft.com/office/powerpoint/2010/main" val="1849800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u 6"/>
          <p:cNvSpPr>
            <a:spLocks noGrp="1"/>
          </p:cNvSpPr>
          <p:nvPr>
            <p:ph type="ctrTitle"/>
          </p:nvPr>
        </p:nvSpPr>
        <p:spPr/>
        <p:txBody>
          <a:bodyPr/>
          <a:lstStyle/>
          <a:p>
            <a:r>
              <a:rPr lang="ro-RO" b="1" dirty="0" smtClean="0"/>
              <a:t>LECTURĂ PLĂCUTĂ!</a:t>
            </a:r>
            <a:endParaRPr lang="ro-RO" b="1" dirty="0"/>
          </a:p>
        </p:txBody>
      </p:sp>
      <p:sp>
        <p:nvSpPr>
          <p:cNvPr id="8" name="Subtitlu 7"/>
          <p:cNvSpPr>
            <a:spLocks noGrp="1"/>
          </p:cNvSpPr>
          <p:nvPr>
            <p:ph type="subTitle" idx="1"/>
          </p:nvPr>
        </p:nvSpPr>
        <p:spPr/>
        <p:txBody>
          <a:bodyPr/>
          <a:lstStyle/>
          <a:p>
            <a:endParaRPr lang="ro-RO"/>
          </a:p>
        </p:txBody>
      </p:sp>
    </p:spTree>
    <p:extLst>
      <p:ext uri="{BB962C8B-B14F-4D97-AF65-F5344CB8AC3E}">
        <p14:creationId xmlns:p14="http://schemas.microsoft.com/office/powerpoint/2010/main" val="687394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a:bodyPr>
          <a:lstStyle/>
          <a:p>
            <a:r>
              <a:rPr lang="ro-RO" b="1" dirty="0" smtClean="0"/>
              <a:t>Exercițiu de </a:t>
            </a:r>
            <a:r>
              <a:rPr lang="ro-RO" b="1" dirty="0" smtClean="0"/>
              <a:t>imaginație</a:t>
            </a:r>
            <a:endParaRPr lang="ro-RO" dirty="0"/>
          </a:p>
        </p:txBody>
      </p:sp>
      <p:pic>
        <p:nvPicPr>
          <p:cNvPr id="5" name="Content Placeholder 4" descr="P1.jpeg"/>
          <p:cNvPicPr>
            <a:picLocks noGrp="1" noChangeAspect="1"/>
          </p:cNvPicPr>
          <p:nvPr>
            <p:ph sz="half" idx="1"/>
          </p:nvPr>
        </p:nvPicPr>
        <p:blipFill>
          <a:blip r:embed="rId2"/>
          <a:stretch>
            <a:fillRect/>
          </a:stretch>
        </p:blipFill>
        <p:spPr>
          <a:xfrm>
            <a:off x="2038549" y="2103438"/>
            <a:ext cx="2811065" cy="3748087"/>
          </a:xfrm>
        </p:spPr>
      </p:pic>
      <p:sp>
        <p:nvSpPr>
          <p:cNvPr id="4" name="Substituent conținut 3"/>
          <p:cNvSpPr>
            <a:spLocks noGrp="1"/>
          </p:cNvSpPr>
          <p:nvPr>
            <p:ph sz="half" idx="2"/>
          </p:nvPr>
        </p:nvSpPr>
        <p:spPr/>
        <p:txBody>
          <a:bodyPr>
            <a:normAutofit/>
          </a:bodyPr>
          <a:lstStyle/>
          <a:p>
            <a:r>
              <a:rPr lang="ro-RO" dirty="0" smtClean="0"/>
              <a:t>Vă </a:t>
            </a:r>
            <a:r>
              <a:rPr lang="ro-RO" dirty="0"/>
              <a:t>rog să </a:t>
            </a:r>
            <a:r>
              <a:rPr lang="ro-RO" dirty="0" smtClean="0"/>
              <a:t>priviți </a:t>
            </a:r>
            <a:r>
              <a:rPr lang="ro-RO" dirty="0"/>
              <a:t>cu atenție acest desen și să-mi </a:t>
            </a:r>
            <a:r>
              <a:rPr lang="ro-RO" dirty="0" smtClean="0"/>
              <a:t>spuneți </a:t>
            </a:r>
            <a:r>
              <a:rPr lang="ro-RO" dirty="0"/>
              <a:t>ce vedeți</a:t>
            </a:r>
            <a:r>
              <a:rPr lang="ro-RO" dirty="0" smtClean="0"/>
              <a:t>! (se așteaptă răspunsurile copiilor)</a:t>
            </a:r>
          </a:p>
          <a:p>
            <a:r>
              <a:rPr lang="ro-RO" dirty="0" smtClean="0"/>
              <a:t> </a:t>
            </a:r>
            <a:r>
              <a:rPr lang="ro-RO" dirty="0"/>
              <a:t>Î</a:t>
            </a:r>
            <a:r>
              <a:rPr lang="ro-RO" dirty="0" smtClean="0"/>
              <a:t>ntâmplarea aceasta </a:t>
            </a:r>
            <a:r>
              <a:rPr lang="ro-RO" dirty="0"/>
              <a:t>îmi amintește de un scriitor </a:t>
            </a:r>
            <a:r>
              <a:rPr lang="ro-RO" dirty="0" smtClean="0"/>
              <a:t>francez…</a:t>
            </a:r>
            <a:endParaRPr lang="ro-RO" dirty="0"/>
          </a:p>
        </p:txBody>
      </p:sp>
    </p:spTree>
    <p:extLst>
      <p:ext uri="{BB962C8B-B14F-4D97-AF65-F5344CB8AC3E}">
        <p14:creationId xmlns:p14="http://schemas.microsoft.com/office/powerpoint/2010/main" val="29294877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066799" y="642593"/>
            <a:ext cx="10629331" cy="1784517"/>
          </a:xfrm>
        </p:spPr>
        <p:txBody>
          <a:bodyPr>
            <a:normAutofit fontScale="90000"/>
          </a:bodyPr>
          <a:lstStyle/>
          <a:p>
            <a:r>
              <a:rPr lang="ro-RO" dirty="0" smtClean="0"/>
              <a:t>…</a:t>
            </a:r>
            <a:r>
              <a:rPr lang="ro-RO" sz="4000" dirty="0" smtClean="0"/>
              <a:t>care </a:t>
            </a:r>
            <a:r>
              <a:rPr lang="ro-RO" sz="4000" dirty="0"/>
              <a:t>povestește că, atunci când, copil fiind, a desenat un elefant în burta unui șarpe boa (care arăta chiar așa), adulții au văzut în desenul lui doar o …pălărie!</a:t>
            </a:r>
            <a:endParaRPr lang="ro-RO" sz="4000" dirty="0"/>
          </a:p>
        </p:txBody>
      </p:sp>
      <p:pic>
        <p:nvPicPr>
          <p:cNvPr id="6" name="Content Placeholder 5" descr="elefant.gif"/>
          <p:cNvPicPr>
            <a:picLocks noGrp="1" noChangeAspect="1"/>
          </p:cNvPicPr>
          <p:nvPr>
            <p:ph sz="half" idx="1"/>
          </p:nvPr>
        </p:nvPicPr>
        <p:blipFill>
          <a:blip r:embed="rId2"/>
          <a:stretch>
            <a:fillRect/>
          </a:stretch>
        </p:blipFill>
        <p:spPr>
          <a:xfrm>
            <a:off x="1572768" y="2548128"/>
            <a:ext cx="3913632" cy="2974848"/>
          </a:xfrm>
        </p:spPr>
      </p:pic>
      <p:pic>
        <p:nvPicPr>
          <p:cNvPr id="5" name="Content Placeholder 4" descr="palarie.jpg"/>
          <p:cNvPicPr>
            <a:picLocks noGrp="1" noChangeAspect="1"/>
          </p:cNvPicPr>
          <p:nvPr>
            <p:ph sz="half" idx="2"/>
          </p:nvPr>
        </p:nvPicPr>
        <p:blipFill>
          <a:blip r:embed="rId3"/>
          <a:stretch>
            <a:fillRect/>
          </a:stretch>
        </p:blipFill>
        <p:spPr>
          <a:xfrm>
            <a:off x="6498336" y="2572512"/>
            <a:ext cx="4133088" cy="2877312"/>
          </a:xfrm>
        </p:spPr>
      </p:pic>
    </p:spTree>
    <p:extLst>
      <p:ext uri="{BB962C8B-B14F-4D97-AF65-F5344CB8AC3E}">
        <p14:creationId xmlns:p14="http://schemas.microsoft.com/office/powerpoint/2010/main" val="1542019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o-RO" sz="4000" b="1" dirty="0" smtClean="0"/>
              <a:t>Pricoliciul</a:t>
            </a:r>
            <a:endParaRPr lang="ro-RO" sz="4000" b="1" dirty="0"/>
          </a:p>
        </p:txBody>
      </p:sp>
      <p:pic>
        <p:nvPicPr>
          <p:cNvPr id="5" name="Content Placeholder 4" descr="Pricolici 3.jpeg"/>
          <p:cNvPicPr>
            <a:picLocks noGrp="1" noChangeAspect="1"/>
          </p:cNvPicPr>
          <p:nvPr>
            <p:ph idx="1"/>
          </p:nvPr>
        </p:nvPicPr>
        <p:blipFill>
          <a:blip r:embed="rId2"/>
          <a:stretch>
            <a:fillRect/>
          </a:stretch>
        </p:blipFill>
        <p:spPr>
          <a:xfrm>
            <a:off x="2571750" y="609600"/>
            <a:ext cx="4000500" cy="5334000"/>
          </a:xfrm>
        </p:spPr>
      </p:pic>
      <p:sp>
        <p:nvSpPr>
          <p:cNvPr id="4" name="Text Placeholder 3"/>
          <p:cNvSpPr>
            <a:spLocks noGrp="1"/>
          </p:cNvSpPr>
          <p:nvPr>
            <p:ph type="body" sz="half" idx="2"/>
          </p:nvPr>
        </p:nvSpPr>
        <p:spPr/>
        <p:txBody>
          <a:bodyPr>
            <a:normAutofit lnSpcReduction="10000"/>
          </a:bodyPr>
          <a:lstStyle/>
          <a:p>
            <a:r>
              <a:rPr lang="ro-RO" sz="1800" dirty="0"/>
              <a:t>Eu am desenat un Pricolici. Știe cineva ce e un pricolici? Nu-i nimic! Nu vă sfiiți! Nici eu nu știam mai nimic la începutul proiectului nici despre pricolici, nici despre iele sau </a:t>
            </a:r>
            <a:r>
              <a:rPr lang="ro-RO" sz="1800" dirty="0" err="1"/>
              <a:t>Sânzâiene</a:t>
            </a:r>
            <a:r>
              <a:rPr lang="ro-RO" sz="1800" dirty="0"/>
              <a:t>, despre Pasărea </a:t>
            </a:r>
            <a:r>
              <a:rPr lang="ro-RO" sz="1800" dirty="0" smtClean="0"/>
              <a:t>Măiastră, Cel-din-baltă sau vârcolaci!</a:t>
            </a:r>
          </a:p>
          <a:p>
            <a:r>
              <a:rPr lang="ro-RO" sz="1800" dirty="0" smtClean="0"/>
              <a:t>Vă invit să-i cunoașteți!</a:t>
            </a:r>
            <a:endParaRPr lang="ro-RO" sz="1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smtClean="0"/>
              <a:t>PRICOLICIUL</a:t>
            </a:r>
            <a:endParaRPr lang="ro-RO" dirty="0"/>
          </a:p>
        </p:txBody>
      </p:sp>
      <p:sp>
        <p:nvSpPr>
          <p:cNvPr id="3" name="Substituent conținut 2"/>
          <p:cNvSpPr>
            <a:spLocks noGrp="1"/>
          </p:cNvSpPr>
          <p:nvPr>
            <p:ph idx="1"/>
          </p:nvPr>
        </p:nvSpPr>
        <p:spPr/>
        <p:txBody>
          <a:bodyPr/>
          <a:lstStyle/>
          <a:p>
            <a:r>
              <a:rPr lang="ro-RO" sz="5400" dirty="0"/>
              <a:t>Pricoliciul este, în mitologie, un spirit malefic în care se transformă unii oameni după moarte. Ei apar ca lupi sau câini înfricoșători…</a:t>
            </a:r>
          </a:p>
        </p:txBody>
      </p:sp>
      <p:sp>
        <p:nvSpPr>
          <p:cNvPr id="4" name="Substituent text 3"/>
          <p:cNvSpPr>
            <a:spLocks noGrp="1"/>
          </p:cNvSpPr>
          <p:nvPr>
            <p:ph type="body" sz="half" idx="2"/>
          </p:nvPr>
        </p:nvSpPr>
        <p:spPr/>
        <p:txBody>
          <a:bodyPr/>
          <a:lstStyle/>
          <a:p>
            <a:r>
              <a:rPr lang="ro-RO" dirty="0" smtClean="0"/>
              <a:t>Ce știi despre el?</a:t>
            </a:r>
          </a:p>
          <a:p>
            <a:r>
              <a:rPr lang="ro-RO" dirty="0" smtClean="0"/>
              <a:t>Ce ai aflat despre el de pe internet, din alte surse?</a:t>
            </a:r>
          </a:p>
          <a:p>
            <a:r>
              <a:rPr lang="ro-RO" dirty="0" smtClean="0"/>
              <a:t>Ce ai aflat despre el din cartea Adinei Popescu?</a:t>
            </a:r>
            <a:endParaRPr lang="ro-RO" dirty="0"/>
          </a:p>
        </p:txBody>
      </p:sp>
    </p:spTree>
    <p:extLst>
      <p:ext uri="{BB962C8B-B14F-4D97-AF65-F5344CB8AC3E}">
        <p14:creationId xmlns:p14="http://schemas.microsoft.com/office/powerpoint/2010/main" val="1126704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smtClean="0"/>
              <a:t>PRICOLICIUL</a:t>
            </a:r>
            <a:endParaRPr lang="ro-RO" dirty="0"/>
          </a:p>
        </p:txBody>
      </p:sp>
      <p:sp>
        <p:nvSpPr>
          <p:cNvPr id="3" name="Substituent conținut 2"/>
          <p:cNvSpPr>
            <a:spLocks noGrp="1"/>
          </p:cNvSpPr>
          <p:nvPr>
            <p:ph idx="1"/>
          </p:nvPr>
        </p:nvSpPr>
        <p:spPr/>
        <p:txBody>
          <a:bodyPr/>
          <a:lstStyle/>
          <a:p>
            <a:endParaRPr lang="ro-RO"/>
          </a:p>
        </p:txBody>
      </p:sp>
      <p:sp>
        <p:nvSpPr>
          <p:cNvPr id="4" name="Substituent text 3"/>
          <p:cNvSpPr>
            <a:spLocks noGrp="1"/>
          </p:cNvSpPr>
          <p:nvPr>
            <p:ph type="body" sz="half" idx="2"/>
          </p:nvPr>
        </p:nvSpPr>
        <p:spPr/>
        <p:txBody>
          <a:bodyPr/>
          <a:lstStyle/>
          <a:p>
            <a:r>
              <a:rPr lang="en-US" dirty="0" err="1" smtClean="0"/>
              <a:t>Cre</a:t>
            </a:r>
            <a:r>
              <a:rPr lang="ro-RO" dirty="0" smtClean="0"/>
              <a:t>z</a:t>
            </a:r>
            <a:r>
              <a:rPr lang="en-US" dirty="0" err="1" smtClean="0"/>
              <a:t>i</a:t>
            </a:r>
            <a:r>
              <a:rPr lang="en-US" dirty="0" smtClean="0"/>
              <a:t> </a:t>
            </a:r>
            <a:r>
              <a:rPr lang="en-US" dirty="0" err="1"/>
              <a:t>că</a:t>
            </a:r>
            <a:r>
              <a:rPr lang="en-US" dirty="0"/>
              <a:t> </a:t>
            </a:r>
            <a:r>
              <a:rPr lang="en-US" dirty="0" err="1"/>
              <a:t>acum</a:t>
            </a:r>
            <a:r>
              <a:rPr lang="en-US" dirty="0"/>
              <a:t>, </a:t>
            </a:r>
            <a:r>
              <a:rPr lang="en-US" dirty="0" err="1"/>
              <a:t>după</a:t>
            </a:r>
            <a:r>
              <a:rPr lang="en-US" dirty="0"/>
              <a:t> </a:t>
            </a:r>
            <a:r>
              <a:rPr lang="en-US" dirty="0" err="1"/>
              <a:t>ce</a:t>
            </a:r>
            <a:r>
              <a:rPr lang="en-US" dirty="0"/>
              <a:t> </a:t>
            </a:r>
            <a:r>
              <a:rPr lang="en-US" dirty="0" err="1" smtClean="0"/>
              <a:t>ai</a:t>
            </a:r>
            <a:r>
              <a:rPr lang="en-US" dirty="0" smtClean="0"/>
              <a:t> </a:t>
            </a:r>
            <a:r>
              <a:rPr lang="en-US" dirty="0" err="1"/>
              <a:t>aflat</a:t>
            </a:r>
            <a:r>
              <a:rPr lang="en-US" dirty="0"/>
              <a:t> </a:t>
            </a:r>
            <a:r>
              <a:rPr lang="en-US" dirty="0" err="1"/>
              <a:t>câte</a:t>
            </a:r>
            <a:r>
              <a:rPr lang="en-US" dirty="0"/>
              <a:t> </a:t>
            </a:r>
            <a:r>
              <a:rPr lang="en-US" dirty="0" err="1"/>
              <a:t>ceva</a:t>
            </a:r>
            <a:r>
              <a:rPr lang="en-US" dirty="0"/>
              <a:t> </a:t>
            </a:r>
            <a:r>
              <a:rPr lang="en-US" dirty="0" err="1"/>
              <a:t>despre</a:t>
            </a:r>
            <a:r>
              <a:rPr lang="en-US" dirty="0"/>
              <a:t> el, </a:t>
            </a:r>
            <a:r>
              <a:rPr lang="ro-RO" dirty="0" smtClean="0"/>
              <a:t>ț</a:t>
            </a:r>
            <a:r>
              <a:rPr lang="en-US" dirty="0" err="1" smtClean="0"/>
              <a:t>i</a:t>
            </a:r>
            <a:r>
              <a:rPr lang="en-US" dirty="0" smtClean="0"/>
              <a:t>-l p</a:t>
            </a:r>
            <a:r>
              <a:rPr lang="ro-RO" dirty="0" smtClean="0"/>
              <a:t>o</a:t>
            </a:r>
            <a:r>
              <a:rPr lang="en-US" dirty="0" err="1" smtClean="0"/>
              <a:t>ți</a:t>
            </a:r>
            <a:r>
              <a:rPr lang="en-US" dirty="0" smtClean="0"/>
              <a:t> </a:t>
            </a:r>
            <a:r>
              <a:rPr lang="en-US" dirty="0" err="1"/>
              <a:t>imagina</a:t>
            </a:r>
            <a:r>
              <a:rPr lang="en-US" dirty="0"/>
              <a:t>? </a:t>
            </a:r>
            <a:r>
              <a:rPr lang="en-US" dirty="0" smtClean="0"/>
              <a:t>P</a:t>
            </a:r>
            <a:r>
              <a:rPr lang="ro-RO" dirty="0" smtClean="0"/>
              <a:t>o</a:t>
            </a:r>
            <a:r>
              <a:rPr lang="en-US" dirty="0" err="1" smtClean="0"/>
              <a:t>ți</a:t>
            </a:r>
            <a:r>
              <a:rPr lang="en-US" dirty="0" smtClean="0"/>
              <a:t> </a:t>
            </a:r>
            <a:r>
              <a:rPr lang="en-US" dirty="0" err="1"/>
              <a:t>închide</a:t>
            </a:r>
            <a:r>
              <a:rPr lang="en-US" dirty="0"/>
              <a:t> </a:t>
            </a:r>
            <a:r>
              <a:rPr lang="en-US" dirty="0" err="1"/>
              <a:t>ochii</a:t>
            </a:r>
            <a:r>
              <a:rPr lang="en-US" dirty="0"/>
              <a:t>, </a:t>
            </a:r>
            <a:r>
              <a:rPr lang="en-US" dirty="0" err="1"/>
              <a:t>pentru</a:t>
            </a:r>
            <a:r>
              <a:rPr lang="en-US" dirty="0"/>
              <a:t> </a:t>
            </a:r>
            <a:r>
              <a:rPr lang="en-US" dirty="0" err="1"/>
              <a:t>câteva</a:t>
            </a:r>
            <a:r>
              <a:rPr lang="en-US" dirty="0"/>
              <a:t> </a:t>
            </a:r>
            <a:r>
              <a:rPr lang="en-US" dirty="0" err="1"/>
              <a:t>secunde</a:t>
            </a:r>
            <a:r>
              <a:rPr lang="en-US" dirty="0"/>
              <a:t>, </a:t>
            </a:r>
            <a:r>
              <a:rPr lang="en-US" dirty="0" err="1"/>
              <a:t>dacă</a:t>
            </a:r>
            <a:r>
              <a:rPr lang="en-US" dirty="0"/>
              <a:t> </a:t>
            </a:r>
            <a:r>
              <a:rPr lang="en-US" dirty="0" err="1" smtClean="0"/>
              <a:t>dor</a:t>
            </a:r>
            <a:r>
              <a:rPr lang="ro-RO" dirty="0" smtClean="0"/>
              <a:t>ești</a:t>
            </a:r>
            <a:r>
              <a:rPr lang="en-US" dirty="0" smtClean="0"/>
              <a:t>! </a:t>
            </a:r>
            <a:r>
              <a:rPr lang="en-US" dirty="0" err="1"/>
              <a:t>Uneori</a:t>
            </a:r>
            <a:r>
              <a:rPr lang="en-US" dirty="0"/>
              <a:t> </a:t>
            </a:r>
            <a:r>
              <a:rPr lang="en-US" dirty="0" err="1"/>
              <a:t>ajută</a:t>
            </a:r>
            <a:r>
              <a:rPr lang="en-US" dirty="0"/>
              <a:t>!</a:t>
            </a:r>
            <a:endParaRPr lang="ro-RO" dirty="0"/>
          </a:p>
          <a:p>
            <a:endParaRPr lang="ro-RO" dirty="0" smtClean="0"/>
          </a:p>
          <a:p>
            <a:r>
              <a:rPr lang="ro-RO" dirty="0" smtClean="0"/>
              <a:t>Te invit să-l desenezi! </a:t>
            </a:r>
            <a:endParaRPr lang="ro-RO" dirty="0"/>
          </a:p>
        </p:txBody>
      </p:sp>
    </p:spTree>
    <p:extLst>
      <p:ext uri="{BB962C8B-B14F-4D97-AF65-F5344CB8AC3E}">
        <p14:creationId xmlns:p14="http://schemas.microsoft.com/office/powerpoint/2010/main" val="3046498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fontScale="90000"/>
          </a:bodyPr>
          <a:lstStyle/>
          <a:p>
            <a:r>
              <a:rPr lang="ro-RO" sz="3200" dirty="0"/>
              <a:t>Iată-l! </a:t>
            </a:r>
            <a:r>
              <a:rPr lang="ro-RO" sz="3200" dirty="0" smtClean="0"/>
              <a:t>E </a:t>
            </a:r>
            <a:r>
              <a:rPr lang="ro-RO" sz="3600" dirty="0" smtClean="0"/>
              <a:t>Pricoliciul </a:t>
            </a:r>
            <a:r>
              <a:rPr lang="ro-RO" sz="3600" dirty="0" smtClean="0"/>
              <a:t>desenat de Adrian Barbu (ilustrator de carte pentru copii) și de </a:t>
            </a:r>
            <a:r>
              <a:rPr lang="ro-RO" sz="3600" dirty="0" smtClean="0"/>
              <a:t>Alexia (colega voastră care a participat la atelierul de ilustrare de carte, Cluj, </a:t>
            </a:r>
            <a:r>
              <a:rPr lang="ro-RO" sz="3600" dirty="0" err="1" smtClean="0"/>
              <a:t>Lecturiada</a:t>
            </a:r>
            <a:r>
              <a:rPr lang="ro-RO" sz="3600" dirty="0" smtClean="0"/>
              <a:t> elevilor 2017)</a:t>
            </a:r>
            <a:endParaRPr lang="ro-RO" sz="3600" dirty="0"/>
          </a:p>
        </p:txBody>
      </p:sp>
      <p:pic>
        <p:nvPicPr>
          <p:cNvPr id="5" name="Substituent conținut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86847" y="2464683"/>
            <a:ext cx="2438398" cy="3748087"/>
          </a:xfrm>
        </p:spPr>
      </p:pic>
      <p:pic>
        <p:nvPicPr>
          <p:cNvPr id="6" name="Substituent conținut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717195" y="2103439"/>
            <a:ext cx="2061447" cy="3748085"/>
          </a:xfrm>
        </p:spPr>
      </p:pic>
    </p:spTree>
    <p:extLst>
      <p:ext uri="{BB962C8B-B14F-4D97-AF65-F5344CB8AC3E}">
        <p14:creationId xmlns:p14="http://schemas.microsoft.com/office/powerpoint/2010/main" val="218004570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docProps/app.xml><?xml version="1.0" encoding="utf-8"?>
<Properties xmlns="http://schemas.openxmlformats.org/officeDocument/2006/extended-properties" xmlns:vt="http://schemas.openxmlformats.org/officeDocument/2006/docPropsVTypes">
  <Template>Equity</Template>
  <TotalTime>523</TotalTime>
  <Words>2779</Words>
  <Application>Microsoft Office PowerPoint</Application>
  <PresentationFormat>Ecran lat</PresentationFormat>
  <Paragraphs>146</Paragraphs>
  <Slides>31</Slides>
  <Notes>0</Notes>
  <HiddenSlides>0</HiddenSlides>
  <MMClips>0</MMClips>
  <ScaleCrop>false</ScaleCrop>
  <HeadingPairs>
    <vt:vector size="6" baseType="variant">
      <vt:variant>
        <vt:lpstr>Fonturi utilizate</vt:lpstr>
      </vt:variant>
      <vt:variant>
        <vt:i4>4</vt:i4>
      </vt:variant>
      <vt:variant>
        <vt:lpstr>Temă</vt:lpstr>
      </vt:variant>
      <vt:variant>
        <vt:i4>1</vt:i4>
      </vt:variant>
      <vt:variant>
        <vt:lpstr>Titluri diapozitive</vt:lpstr>
      </vt:variant>
      <vt:variant>
        <vt:i4>31</vt:i4>
      </vt:variant>
    </vt:vector>
  </HeadingPairs>
  <TitlesOfParts>
    <vt:vector size="36" baseType="lpstr">
      <vt:lpstr>Arial</vt:lpstr>
      <vt:lpstr>Curlz MT</vt:lpstr>
      <vt:lpstr>Garamond</vt:lpstr>
      <vt:lpstr>inherit</vt:lpstr>
      <vt:lpstr>Savon</vt:lpstr>
      <vt:lpstr>Exerciții de lectură sau cum să motivezi un copil să citească o carte „grea”</vt:lpstr>
      <vt:lpstr>O istorie secretă a Țării Vampirilor. Cartea Pricoliciului Autor: Adina Popescu</vt:lpstr>
      <vt:lpstr>O istorie secretă a Țării Vampirilor. Cartea Pricoliciului Autor: Adina Popescu</vt:lpstr>
      <vt:lpstr>Exercițiu de imaginație</vt:lpstr>
      <vt:lpstr>…care povestește că, atunci când, copil fiind, a desenat un elefant în burta unui șarpe boa (care arăta chiar așa), adulții au văzut în desenul lui doar o …pălărie!</vt:lpstr>
      <vt:lpstr>Pricoliciul</vt:lpstr>
      <vt:lpstr>PRICOLICIUL</vt:lpstr>
      <vt:lpstr>PRICOLICIUL</vt:lpstr>
      <vt:lpstr>Iată-l! E Pricoliciul desenat de Adrian Barbu (ilustrator de carte pentru copii) și de Alexia (colega voastră care a participat la atelierul de ilustrare de carte, Cluj, Lecturiada elevilor 2017)</vt:lpstr>
      <vt:lpstr>    P R I C O L I C I U L</vt:lpstr>
      <vt:lpstr>Personaje mitologice (Ileana Cosânzeana)</vt:lpstr>
      <vt:lpstr>Personaje mitologice (Zmeul)</vt:lpstr>
      <vt:lpstr>Personaje mitologice (Pasărea Măiastră)</vt:lpstr>
      <vt:lpstr>Pașapoarte</vt:lpstr>
      <vt:lpstr>Pașapoarte</vt:lpstr>
      <vt:lpstr>PAȘAPOARTE ALE UNOR PERSONAJE FANTASTICE/ MITOLOGICE</vt:lpstr>
      <vt:lpstr>O istorie secretă a Țării Vampirilor. Cartea Pricoliciului, Autor: Adina Popescu  Vocabular</vt:lpstr>
      <vt:lpstr>VOCABULAR</vt:lpstr>
      <vt:lpstr>Vocabular/ aplicații</vt:lpstr>
      <vt:lpstr>VOCABULAR</vt:lpstr>
      <vt:lpstr>Stil și expresivitate</vt:lpstr>
      <vt:lpstr>Culori</vt:lpstr>
      <vt:lpstr>Joc</vt:lpstr>
      <vt:lpstr>Imagini artistice (auditive, olfactive etc.)</vt:lpstr>
      <vt:lpstr>Derivarea, compunerea</vt:lpstr>
      <vt:lpstr>Neologismele, regionalismele</vt:lpstr>
      <vt:lpstr>Postfață</vt:lpstr>
      <vt:lpstr>Timp de lucru</vt:lpstr>
      <vt:lpstr>Ai reușit să duci lectura până la capăt?</vt:lpstr>
      <vt:lpstr>Ai reușit să duci lectura până la capăt?</vt:lpstr>
      <vt:lpstr>LECTURĂ PLĂCUTĂ!</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 contes aux heros de la mythologie et du folklore/ Povești cu eroi din mitologie și folclor</dc:title>
  <dc:creator>K</dc:creator>
  <cp:lastModifiedBy>K</cp:lastModifiedBy>
  <cp:revision>59</cp:revision>
  <dcterms:created xsi:type="dcterms:W3CDTF">2017-03-18T16:44:11Z</dcterms:created>
  <dcterms:modified xsi:type="dcterms:W3CDTF">2019-02-11T15:00:13Z</dcterms:modified>
</cp:coreProperties>
</file>